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6" r:id="rId3"/>
    <p:sldId id="257" r:id="rId4"/>
    <p:sldId id="286" r:id="rId5"/>
    <p:sldId id="285" r:id="rId6"/>
    <p:sldId id="273" r:id="rId7"/>
    <p:sldId id="276" r:id="rId8"/>
    <p:sldId id="289" r:id="rId9"/>
    <p:sldId id="287" r:id="rId10"/>
    <p:sldId id="258" r:id="rId11"/>
    <p:sldId id="288" r:id="rId12"/>
    <p:sldId id="274" r:id="rId13"/>
    <p:sldId id="282" r:id="rId14"/>
    <p:sldId id="290" r:id="rId15"/>
    <p:sldId id="445" r:id="rId16"/>
    <p:sldId id="266" r:id="rId17"/>
    <p:sldId id="270" r:id="rId18"/>
    <p:sldId id="283" r:id="rId19"/>
    <p:sldId id="439" r:id="rId20"/>
    <p:sldId id="278" r:id="rId21"/>
    <p:sldId id="446" r:id="rId22"/>
    <p:sldId id="447" r:id="rId23"/>
    <p:sldId id="268" r:id="rId24"/>
    <p:sldId id="443" r:id="rId25"/>
    <p:sldId id="444" r:id="rId26"/>
    <p:sldId id="277" r:id="rId27"/>
    <p:sldId id="440" r:id="rId28"/>
    <p:sldId id="441" r:id="rId29"/>
    <p:sldId id="442"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78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F45A3-D93D-4536-BCA2-BFB3079EEDFD}" type="datetimeFigureOut">
              <a:rPr lang="tr-TR" smtClean="0"/>
              <a:t>11.06.2020</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D64D1-8133-4FA6-9C8A-2759BDCB308B}" type="slidenum">
              <a:rPr lang="tr-TR" smtClean="0"/>
              <a:t>‹#›</a:t>
            </a:fld>
            <a:endParaRPr lang="tr-TR"/>
          </a:p>
        </p:txBody>
      </p:sp>
    </p:spTree>
    <p:extLst>
      <p:ext uri="{BB962C8B-B14F-4D97-AF65-F5344CB8AC3E}">
        <p14:creationId xmlns:p14="http://schemas.microsoft.com/office/powerpoint/2010/main" val="195484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a:t>
            </a:fld>
            <a:endParaRPr lang="tr-TR"/>
          </a:p>
        </p:txBody>
      </p:sp>
    </p:spTree>
    <p:extLst>
      <p:ext uri="{BB962C8B-B14F-4D97-AF65-F5344CB8AC3E}">
        <p14:creationId xmlns:p14="http://schemas.microsoft.com/office/powerpoint/2010/main" val="46798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10</a:t>
            </a:fld>
            <a:endParaRPr lang="tr-TR"/>
          </a:p>
        </p:txBody>
      </p:sp>
    </p:spTree>
    <p:extLst>
      <p:ext uri="{BB962C8B-B14F-4D97-AF65-F5344CB8AC3E}">
        <p14:creationId xmlns:p14="http://schemas.microsoft.com/office/powerpoint/2010/main" val="22719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11</a:t>
            </a:fld>
            <a:endParaRPr lang="tr-TR"/>
          </a:p>
        </p:txBody>
      </p:sp>
    </p:spTree>
    <p:extLst>
      <p:ext uri="{BB962C8B-B14F-4D97-AF65-F5344CB8AC3E}">
        <p14:creationId xmlns:p14="http://schemas.microsoft.com/office/powerpoint/2010/main" val="371463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12</a:t>
            </a:fld>
            <a:endParaRPr lang="tr-TR"/>
          </a:p>
        </p:txBody>
      </p:sp>
    </p:spTree>
    <p:extLst>
      <p:ext uri="{BB962C8B-B14F-4D97-AF65-F5344CB8AC3E}">
        <p14:creationId xmlns:p14="http://schemas.microsoft.com/office/powerpoint/2010/main" val="78837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13</a:t>
            </a:fld>
            <a:endParaRPr lang="tr-TR"/>
          </a:p>
        </p:txBody>
      </p:sp>
    </p:spTree>
    <p:extLst>
      <p:ext uri="{BB962C8B-B14F-4D97-AF65-F5344CB8AC3E}">
        <p14:creationId xmlns:p14="http://schemas.microsoft.com/office/powerpoint/2010/main" val="3604312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14</a:t>
            </a:fld>
            <a:endParaRPr lang="tr-TR"/>
          </a:p>
        </p:txBody>
      </p:sp>
    </p:spTree>
    <p:extLst>
      <p:ext uri="{BB962C8B-B14F-4D97-AF65-F5344CB8AC3E}">
        <p14:creationId xmlns:p14="http://schemas.microsoft.com/office/powerpoint/2010/main" val="2825550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15</a:t>
            </a:fld>
            <a:endParaRPr lang="tr-TR"/>
          </a:p>
        </p:txBody>
      </p:sp>
    </p:spTree>
    <p:extLst>
      <p:ext uri="{BB962C8B-B14F-4D97-AF65-F5344CB8AC3E}">
        <p14:creationId xmlns:p14="http://schemas.microsoft.com/office/powerpoint/2010/main" val="175568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16</a:t>
            </a:fld>
            <a:endParaRPr lang="tr-TR"/>
          </a:p>
        </p:txBody>
      </p:sp>
    </p:spTree>
    <p:extLst>
      <p:ext uri="{BB962C8B-B14F-4D97-AF65-F5344CB8AC3E}">
        <p14:creationId xmlns:p14="http://schemas.microsoft.com/office/powerpoint/2010/main" val="285872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17</a:t>
            </a:fld>
            <a:endParaRPr lang="tr-TR"/>
          </a:p>
        </p:txBody>
      </p:sp>
    </p:spTree>
    <p:extLst>
      <p:ext uri="{BB962C8B-B14F-4D97-AF65-F5344CB8AC3E}">
        <p14:creationId xmlns:p14="http://schemas.microsoft.com/office/powerpoint/2010/main" val="212750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18</a:t>
            </a:fld>
            <a:endParaRPr lang="tr-TR"/>
          </a:p>
        </p:txBody>
      </p:sp>
    </p:spTree>
    <p:extLst>
      <p:ext uri="{BB962C8B-B14F-4D97-AF65-F5344CB8AC3E}">
        <p14:creationId xmlns:p14="http://schemas.microsoft.com/office/powerpoint/2010/main" val="99806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19</a:t>
            </a:fld>
            <a:endParaRPr lang="tr-TR"/>
          </a:p>
        </p:txBody>
      </p:sp>
    </p:spTree>
    <p:extLst>
      <p:ext uri="{BB962C8B-B14F-4D97-AF65-F5344CB8AC3E}">
        <p14:creationId xmlns:p14="http://schemas.microsoft.com/office/powerpoint/2010/main" val="376884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a:t>
            </a:fld>
            <a:endParaRPr lang="tr-TR"/>
          </a:p>
        </p:txBody>
      </p:sp>
    </p:spTree>
    <p:extLst>
      <p:ext uri="{BB962C8B-B14F-4D97-AF65-F5344CB8AC3E}">
        <p14:creationId xmlns:p14="http://schemas.microsoft.com/office/powerpoint/2010/main" val="4033476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20</a:t>
            </a:fld>
            <a:endParaRPr lang="tr-TR"/>
          </a:p>
        </p:txBody>
      </p:sp>
    </p:spTree>
    <p:extLst>
      <p:ext uri="{BB962C8B-B14F-4D97-AF65-F5344CB8AC3E}">
        <p14:creationId xmlns:p14="http://schemas.microsoft.com/office/powerpoint/2010/main" val="74691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21</a:t>
            </a:fld>
            <a:endParaRPr lang="tr-TR"/>
          </a:p>
        </p:txBody>
      </p:sp>
    </p:spTree>
    <p:extLst>
      <p:ext uri="{BB962C8B-B14F-4D97-AF65-F5344CB8AC3E}">
        <p14:creationId xmlns:p14="http://schemas.microsoft.com/office/powerpoint/2010/main" val="3876318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22</a:t>
            </a:fld>
            <a:endParaRPr lang="tr-TR"/>
          </a:p>
        </p:txBody>
      </p:sp>
    </p:spTree>
    <p:extLst>
      <p:ext uri="{BB962C8B-B14F-4D97-AF65-F5344CB8AC3E}">
        <p14:creationId xmlns:p14="http://schemas.microsoft.com/office/powerpoint/2010/main" val="715509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23</a:t>
            </a:fld>
            <a:endParaRPr lang="tr-TR"/>
          </a:p>
        </p:txBody>
      </p:sp>
    </p:spTree>
    <p:extLst>
      <p:ext uri="{BB962C8B-B14F-4D97-AF65-F5344CB8AC3E}">
        <p14:creationId xmlns:p14="http://schemas.microsoft.com/office/powerpoint/2010/main" val="2547556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24</a:t>
            </a:fld>
            <a:endParaRPr lang="tr-TR"/>
          </a:p>
        </p:txBody>
      </p:sp>
    </p:spTree>
    <p:extLst>
      <p:ext uri="{BB962C8B-B14F-4D97-AF65-F5344CB8AC3E}">
        <p14:creationId xmlns:p14="http://schemas.microsoft.com/office/powerpoint/2010/main" val="276338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25</a:t>
            </a:fld>
            <a:endParaRPr lang="tr-TR"/>
          </a:p>
        </p:txBody>
      </p:sp>
    </p:spTree>
    <p:extLst>
      <p:ext uri="{BB962C8B-B14F-4D97-AF65-F5344CB8AC3E}">
        <p14:creationId xmlns:p14="http://schemas.microsoft.com/office/powerpoint/2010/main" val="4010652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26</a:t>
            </a:fld>
            <a:endParaRPr lang="tr-TR"/>
          </a:p>
        </p:txBody>
      </p:sp>
    </p:spTree>
    <p:extLst>
      <p:ext uri="{BB962C8B-B14F-4D97-AF65-F5344CB8AC3E}">
        <p14:creationId xmlns:p14="http://schemas.microsoft.com/office/powerpoint/2010/main" val="2580252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2E61351F-DBB1-4664-ADA9-83BC7CB8848D}" type="slidenum">
              <a:rPr lang="tr-TR" smtClean="0"/>
              <a:t>27</a:t>
            </a:fld>
            <a:endParaRPr lang="tr-TR"/>
          </a:p>
        </p:txBody>
      </p:sp>
    </p:spTree>
    <p:extLst>
      <p:ext uri="{BB962C8B-B14F-4D97-AF65-F5344CB8AC3E}">
        <p14:creationId xmlns:p14="http://schemas.microsoft.com/office/powerpoint/2010/main" val="212291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28</a:t>
            </a:fld>
            <a:endParaRPr lang="tr-TR"/>
          </a:p>
        </p:txBody>
      </p:sp>
    </p:spTree>
    <p:extLst>
      <p:ext uri="{BB962C8B-B14F-4D97-AF65-F5344CB8AC3E}">
        <p14:creationId xmlns:p14="http://schemas.microsoft.com/office/powerpoint/2010/main" val="45848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E61351F-DBB1-4664-ADA9-83BC7CB8848D}" type="slidenum">
              <a:rPr lang="tr-TR" smtClean="0"/>
              <a:t>3</a:t>
            </a:fld>
            <a:endParaRPr lang="tr-TR"/>
          </a:p>
        </p:txBody>
      </p:sp>
    </p:spTree>
    <p:extLst>
      <p:ext uri="{BB962C8B-B14F-4D97-AF65-F5344CB8AC3E}">
        <p14:creationId xmlns:p14="http://schemas.microsoft.com/office/powerpoint/2010/main" val="80147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1351F-DBB1-4664-ADA9-83BC7CB8848D}" type="slidenum">
              <a:rPr kumimoji="0" lang="tr-TR" sz="1200" b="0" i="0" u="none" strike="noStrike" kern="1200" cap="none" spc="0" normalizeH="0" baseline="0" noProof="0" smtClean="0">
                <a:ln>
                  <a:noFill/>
                </a:ln>
                <a:solidFill>
                  <a:srgbClr val="164B4F"/>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srgbClr val="164B4F"/>
              </a:solidFill>
              <a:effectLst/>
              <a:uLnTx/>
              <a:uFillTx/>
              <a:latin typeface="Euphemia"/>
              <a:ea typeface="+mn-ea"/>
              <a:cs typeface="+mn-cs"/>
            </a:endParaRPr>
          </a:p>
        </p:txBody>
      </p:sp>
    </p:spTree>
    <p:extLst>
      <p:ext uri="{BB962C8B-B14F-4D97-AF65-F5344CB8AC3E}">
        <p14:creationId xmlns:p14="http://schemas.microsoft.com/office/powerpoint/2010/main" val="266312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5</a:t>
            </a:fld>
            <a:endParaRPr lang="tr-TR"/>
          </a:p>
        </p:txBody>
      </p:sp>
    </p:spTree>
    <p:extLst>
      <p:ext uri="{BB962C8B-B14F-4D97-AF65-F5344CB8AC3E}">
        <p14:creationId xmlns:p14="http://schemas.microsoft.com/office/powerpoint/2010/main" val="130476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6</a:t>
            </a:fld>
            <a:endParaRPr lang="tr-TR"/>
          </a:p>
        </p:txBody>
      </p:sp>
    </p:spTree>
    <p:extLst>
      <p:ext uri="{BB962C8B-B14F-4D97-AF65-F5344CB8AC3E}">
        <p14:creationId xmlns:p14="http://schemas.microsoft.com/office/powerpoint/2010/main" val="300024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24B5074E-2B0D-43BD-AAB2-F4D4360D24DC}" type="slidenum">
              <a:rPr lang="tr-TR" smtClean="0"/>
              <a:t>7</a:t>
            </a:fld>
            <a:endParaRPr lang="tr-TR"/>
          </a:p>
        </p:txBody>
      </p:sp>
    </p:spTree>
    <p:extLst>
      <p:ext uri="{BB962C8B-B14F-4D97-AF65-F5344CB8AC3E}">
        <p14:creationId xmlns:p14="http://schemas.microsoft.com/office/powerpoint/2010/main" val="204962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8</a:t>
            </a:fld>
            <a:endParaRPr lang="tr-TR"/>
          </a:p>
        </p:txBody>
      </p:sp>
    </p:spTree>
    <p:extLst>
      <p:ext uri="{BB962C8B-B14F-4D97-AF65-F5344CB8AC3E}">
        <p14:creationId xmlns:p14="http://schemas.microsoft.com/office/powerpoint/2010/main" val="301864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302D64D1-8133-4FA6-9C8A-2759BDCB308B}" type="slidenum">
              <a:rPr lang="tr-TR" smtClean="0"/>
              <a:t>9</a:t>
            </a:fld>
            <a:endParaRPr lang="tr-TR"/>
          </a:p>
        </p:txBody>
      </p:sp>
    </p:spTree>
    <p:extLst>
      <p:ext uri="{BB962C8B-B14F-4D97-AF65-F5344CB8AC3E}">
        <p14:creationId xmlns:p14="http://schemas.microsoft.com/office/powerpoint/2010/main" val="73239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9008E54-30DC-4E7E-A9A7-61BDF6DBDF5C}" type="datetimeFigureOut">
              <a:rPr lang="tr-TR" smtClean="0"/>
              <a:t>11.06.2020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E86153F4-ECDC-43AA-9823-2B787DAD9A9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08E54-30DC-4E7E-A9A7-61BDF6DBDF5C}" type="datetimeFigureOut">
              <a:rPr lang="tr-TR" smtClean="0"/>
              <a:t>11.06.2020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08E54-30DC-4E7E-A9A7-61BDF6DBDF5C}" type="datetimeFigureOut">
              <a:rPr lang="tr-TR" smtClean="0"/>
              <a:t>11.06.2020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0613" y="990600"/>
            <a:ext cx="6345302" cy="3200400"/>
          </a:xfrm>
        </p:spPr>
        <p:txBody>
          <a:bodyPr>
            <a:normAutofit/>
          </a:bodyPr>
          <a:lstStyle>
            <a:lvl1pPr>
              <a:defRPr sz="4501"/>
            </a:lvl1pPr>
          </a:lstStyle>
          <a:p>
            <a:r>
              <a:rPr lang="en-US"/>
              <a:t>Click to edit Master title style</a:t>
            </a:r>
            <a:endParaRPr/>
          </a:p>
        </p:txBody>
      </p:sp>
      <p:sp>
        <p:nvSpPr>
          <p:cNvPr id="3" name="Subtitle 2"/>
          <p:cNvSpPr>
            <a:spLocks noGrp="1"/>
          </p:cNvSpPr>
          <p:nvPr>
            <p:ph type="subTitle" idx="1"/>
          </p:nvPr>
        </p:nvSpPr>
        <p:spPr>
          <a:xfrm>
            <a:off x="970613" y="4267200"/>
            <a:ext cx="6345302" cy="1371600"/>
          </a:xfrm>
        </p:spPr>
        <p:txBody>
          <a:bodyPr>
            <a:normAutofit/>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0361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9573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0613" y="2057401"/>
            <a:ext cx="6345303" cy="2666999"/>
          </a:xfrm>
        </p:spPr>
        <p:txBody>
          <a:bodyPr anchor="b">
            <a:normAutofit/>
          </a:bodyPr>
          <a:lstStyle>
            <a:lvl1pPr algn="l">
              <a:defRPr sz="3601" b="0" i="0" cap="none" baseline="0"/>
            </a:lvl1pPr>
          </a:lstStyle>
          <a:p>
            <a:r>
              <a:rPr lang="en-US"/>
              <a:t>Click to edit Master title style</a:t>
            </a:r>
            <a:endParaRPr/>
          </a:p>
        </p:txBody>
      </p:sp>
      <p:sp>
        <p:nvSpPr>
          <p:cNvPr id="3" name="Text Placeholder 2"/>
          <p:cNvSpPr>
            <a:spLocks noGrp="1"/>
          </p:cNvSpPr>
          <p:nvPr>
            <p:ph type="body" idx="1"/>
          </p:nvPr>
        </p:nvSpPr>
        <p:spPr>
          <a:xfrm>
            <a:off x="970613" y="4876800"/>
            <a:ext cx="6345303"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916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70612" y="1676400"/>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52738" y="1676401"/>
            <a:ext cx="3525930" cy="4495800"/>
          </a:xfrm>
        </p:spPr>
        <p:txBody>
          <a:bodyPr>
            <a:normAutofit/>
          </a:bodyPr>
          <a:lstStyle>
            <a:lvl1pPr>
              <a:defRPr sz="180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4416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0612" y="1676400"/>
            <a:ext cx="3526775"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70612" y="2516458"/>
            <a:ext cx="3526775"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676400"/>
            <a:ext cx="3528363" cy="762001"/>
          </a:xfrm>
        </p:spPr>
        <p:txBody>
          <a:bodyPr anchor="ctr">
            <a:noAutofit/>
          </a:bodyP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516458"/>
            <a:ext cx="3528363" cy="3655743"/>
          </a:xfrm>
        </p:spPr>
        <p:txBody>
          <a:bodyPr/>
          <a:lstStyle>
            <a:lvl1pPr>
              <a:defRPr sz="1650"/>
            </a:lvl1pPr>
            <a:lvl2pPr>
              <a:defRPr sz="1500"/>
            </a:lvl2pPr>
            <a:lvl3pPr>
              <a:defRPr sz="1350"/>
            </a:lvl3pPr>
            <a:lvl4pPr>
              <a:defRPr sz="1200"/>
            </a:lvl4pPr>
            <a:lvl5pPr>
              <a:defRPr sz="1200"/>
            </a:lvl5pPr>
            <a:lvl6pPr marL="1200470">
              <a:defRPr sz="1200"/>
            </a:lvl6pPr>
            <a:lvl7pPr marL="1406265">
              <a:defRPr sz="1200"/>
            </a:lvl7pPr>
            <a:lvl8pPr marL="1612060">
              <a:defRPr sz="1200"/>
            </a:lvl8pPr>
            <a:lvl9pPr marL="1817855">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8" name="Footer Placeholder 7"/>
          <p:cNvSpPr>
            <a:spLocks noGrp="1"/>
          </p:cNvSpPr>
          <p:nvPr>
            <p:ph type="ftr" sz="quarter" idx="11"/>
          </p:nvPr>
        </p:nvSpPr>
        <p:spPr/>
        <p:txBody>
          <a:bodyPr/>
          <a:lstStyle>
            <a:lvl1pPr>
              <a:defRPr sz="825"/>
            </a:lvl1pPr>
          </a:lstStyle>
          <a:p>
            <a:endParaRPr lang="en-US"/>
          </a:p>
        </p:txBody>
      </p:sp>
      <p:sp>
        <p:nvSpPr>
          <p:cNvPr id="9" name="Slide Number Placeholder 8"/>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26318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4" name="Footer Placeholder 3"/>
          <p:cNvSpPr>
            <a:spLocks noGrp="1"/>
          </p:cNvSpPr>
          <p:nvPr>
            <p:ph type="ftr" sz="quarter" idx="11"/>
          </p:nvPr>
        </p:nvSpPr>
        <p:spPr/>
        <p:txBody>
          <a:bodyPr/>
          <a:lstStyle>
            <a:lvl1pPr>
              <a:defRPr sz="825"/>
            </a:lvl1pPr>
          </a:lstStyle>
          <a:p>
            <a:endParaRPr lang="en-US"/>
          </a:p>
        </p:txBody>
      </p:sp>
      <p:sp>
        <p:nvSpPr>
          <p:cNvPr id="5" name="Slide Number Placeholder 4"/>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0217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dirty="0"/>
          </a:p>
        </p:txBody>
      </p:sp>
      <p:sp>
        <p:nvSpPr>
          <p:cNvPr id="3" name="Footer Placeholder 2"/>
          <p:cNvSpPr>
            <a:spLocks noGrp="1"/>
          </p:cNvSpPr>
          <p:nvPr>
            <p:ph type="ftr" sz="quarter" idx="11"/>
          </p:nvPr>
        </p:nvSpPr>
        <p:spPr/>
        <p:txBody>
          <a:bodyPr/>
          <a:lstStyle>
            <a:lvl1pPr>
              <a:defRPr sz="825"/>
            </a:lvl1pPr>
          </a:lstStyle>
          <a:p>
            <a:endParaRPr lang="en-US"/>
          </a:p>
        </p:txBody>
      </p:sp>
      <p:sp>
        <p:nvSpPr>
          <p:cNvPr id="4" name="Slide Number Placeholder 3"/>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9066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rmAutofit/>
          </a:bodyPr>
          <a:lstStyle>
            <a:lvl1pPr algn="l">
              <a:defRPr sz="2401" b="0"/>
            </a:lvl1pPr>
          </a:lstStyle>
          <a:p>
            <a:r>
              <a:rPr lang="en-US"/>
              <a:t>Click to edit Master title style</a:t>
            </a:r>
            <a:endParaRPr dirty="0"/>
          </a:p>
        </p:txBody>
      </p:sp>
      <p:sp>
        <p:nvSpPr>
          <p:cNvPr id="3" name="Content Placeholder 2"/>
          <p:cNvSpPr>
            <a:spLocks noGrp="1"/>
          </p:cNvSpPr>
          <p:nvPr>
            <p:ph idx="1"/>
          </p:nvPr>
        </p:nvSpPr>
        <p:spPr>
          <a:xfrm>
            <a:off x="970612" y="685800"/>
            <a:ext cx="4630356"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a:p>
        </p:txBody>
      </p:sp>
      <p:sp>
        <p:nvSpPr>
          <p:cNvPr id="6" name="Footer Placeholder 5"/>
          <p:cNvSpPr>
            <a:spLocks noGrp="1"/>
          </p:cNvSpPr>
          <p:nvPr>
            <p:ph type="ftr" sz="quarter" idx="11"/>
          </p:nvPr>
        </p:nvSpPr>
        <p:spPr/>
        <p:txBody>
          <a:bodyPr/>
          <a:lstStyle>
            <a:lvl1pPr>
              <a:defRPr sz="825"/>
            </a:lvl1pPr>
          </a:lstStyle>
          <a:p>
            <a:endParaRPr lang="en-US"/>
          </a:p>
        </p:txBody>
      </p:sp>
      <p:sp>
        <p:nvSpPr>
          <p:cNvPr id="7" name="Slide Number Placeholder 6"/>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63898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08E54-30DC-4E7E-A9A7-61BDF6DBDF5C}" type="datetimeFigureOut">
              <a:rPr lang="tr-TR" smtClean="0"/>
              <a:t>11.06.2020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627" y="1676400"/>
            <a:ext cx="2858244" cy="2438400"/>
          </a:xfrm>
        </p:spPr>
        <p:txBody>
          <a:bodyPr anchor="b">
            <a:no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142107" y="0"/>
            <a:ext cx="4458862" cy="6858000"/>
          </a:xfrm>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829627" y="4191000"/>
            <a:ext cx="2858244" cy="1524000"/>
          </a:xfrm>
        </p:spPr>
        <p:txBody>
          <a:bodyPr>
            <a:normAutofit/>
          </a:bodyPr>
          <a:lstStyle>
            <a:lvl1pPr marL="0" indent="0">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Tree>
    <p:extLst>
      <p:ext uri="{BB962C8B-B14F-4D97-AF65-F5344CB8AC3E}">
        <p14:creationId xmlns:p14="http://schemas.microsoft.com/office/powerpoint/2010/main" val="18220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200470">
              <a:defRPr/>
            </a:lvl6pPr>
            <a:lvl7pPr marL="1406265">
              <a:defRPr/>
            </a:lvl7pPr>
            <a:lvl8pPr marL="1612060">
              <a:defRPr/>
            </a:lvl8pPr>
            <a:lvl9pPr marL="1817855">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423068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16" y="381000"/>
            <a:ext cx="1429121"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70613" y="381000"/>
            <a:ext cx="6230973"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825"/>
            </a:lvl1pPr>
          </a:lstStyle>
          <a:p>
            <a:fld id="{3CD9712D-992A-4AB1-A5C2-575F75921AA2}" type="datetimeFigureOut">
              <a:rPr lang="en-US" smtClean="0"/>
              <a:pPr/>
              <a:t>6/11/2020</a:t>
            </a:fld>
            <a:endParaRPr lang="en-US"/>
          </a:p>
        </p:txBody>
      </p:sp>
      <p:sp>
        <p:nvSpPr>
          <p:cNvPr id="5" name="Footer Placeholder 4"/>
          <p:cNvSpPr>
            <a:spLocks noGrp="1"/>
          </p:cNvSpPr>
          <p:nvPr>
            <p:ph type="ftr" sz="quarter" idx="11"/>
          </p:nvPr>
        </p:nvSpPr>
        <p:spPr/>
        <p:txBody>
          <a:bodyPr/>
          <a:lstStyle>
            <a:lvl1pPr>
              <a:defRPr sz="825"/>
            </a:lvl1pPr>
          </a:lstStyle>
          <a:p>
            <a:endParaRPr lang="en-US"/>
          </a:p>
        </p:txBody>
      </p:sp>
      <p:sp>
        <p:nvSpPr>
          <p:cNvPr id="6" name="Slide Number Placeholder 5"/>
          <p:cNvSpPr>
            <a:spLocks noGrp="1"/>
          </p:cNvSpPr>
          <p:nvPr>
            <p:ph type="sldNum" sz="quarter" idx="12"/>
          </p:nvPr>
        </p:nvSpPr>
        <p:spPr/>
        <p:txBody>
          <a:bodyPr/>
          <a:lstStyle>
            <a:lvl1pPr>
              <a:defRPr sz="825"/>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98439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9008E54-30DC-4E7E-A9A7-61BDF6DBDF5C}" type="datetimeFigureOut">
              <a:rPr lang="tr-TR" smtClean="0"/>
              <a:t>11.06.2020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6153F4-ECDC-43AA-9823-2B787DAD9A9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008E54-30DC-4E7E-A9A7-61BDF6DBDF5C}" type="datetimeFigureOut">
              <a:rPr lang="tr-TR" smtClean="0"/>
              <a:t>11.06.2020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008E54-30DC-4E7E-A9A7-61BDF6DBDF5C}" type="datetimeFigureOut">
              <a:rPr lang="tr-TR" smtClean="0"/>
              <a:t>11.06.2020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9008E54-30DC-4E7E-A9A7-61BDF6DBDF5C}" type="datetimeFigureOut">
              <a:rPr lang="tr-TR" smtClean="0"/>
              <a:t>11.06.2020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08E54-30DC-4E7E-A9A7-61BDF6DBDF5C}" type="datetimeFigureOut">
              <a:rPr lang="tr-TR" smtClean="0"/>
              <a:t>11.06.2020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008E54-30DC-4E7E-A9A7-61BDF6DBDF5C}" type="datetimeFigureOut">
              <a:rPr lang="tr-TR" smtClean="0"/>
              <a:t>11.06.2020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6153F4-ECDC-43AA-9823-2B787DAD9A9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9008E54-30DC-4E7E-A9A7-61BDF6DBDF5C}" type="datetimeFigureOut">
              <a:rPr lang="tr-TR" smtClean="0"/>
              <a:t>11.06.2020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E86153F4-ECDC-43AA-9823-2B787DAD9A9F}"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008E54-30DC-4E7E-A9A7-61BDF6DBDF5C}" type="datetimeFigureOut">
              <a:rPr lang="tr-TR" smtClean="0"/>
              <a:t>11.06.2020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6153F4-ECDC-43AA-9823-2B787DAD9A9F}"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27624"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085" y="6356352"/>
            <a:ext cx="2133600" cy="365125"/>
          </a:xfrm>
          <a:prstGeom prst="rect">
            <a:avLst/>
          </a:prstGeom>
        </p:spPr>
        <p:txBody>
          <a:bodyPr vert="horz" lIns="91440" tIns="45720" rIns="91440" bIns="45720" rtlCol="0" anchor="ctr"/>
          <a:lstStyle>
            <a:lvl1pPr algn="l">
              <a:defRPr sz="825">
                <a:solidFill>
                  <a:schemeClr val="tx1">
                    <a:lumMod val="90000"/>
                    <a:lumOff val="10000"/>
                  </a:schemeClr>
                </a:solidFill>
              </a:defRPr>
            </a:lvl1pPr>
          </a:lstStyle>
          <a:p>
            <a:fld id="{3CD9712D-992A-4AB1-A5C2-575F75921AA2}" type="datetimeFigureOut">
              <a:rPr lang="en-US" smtClean="0"/>
              <a:pPr/>
              <a:t>6/11/2020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825">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6039992" y="6356352"/>
            <a:ext cx="2133600" cy="365125"/>
          </a:xfrm>
          <a:prstGeom prst="rect">
            <a:avLst/>
          </a:prstGeom>
        </p:spPr>
        <p:txBody>
          <a:bodyPr vert="horz" lIns="91440" tIns="45720" rIns="91440" bIns="45720" rtlCol="0" anchor="ctr"/>
          <a:lstStyle>
            <a:lvl1pPr algn="r">
              <a:defRPr sz="825">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592140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71496" algn="l" defTabSz="685983" rtl="0" eaLnBrk="1" latinLnBrk="0" hangingPunct="1">
        <a:lnSpc>
          <a:spcPct val="90000"/>
        </a:lnSpc>
        <a:spcBef>
          <a:spcPts val="1200"/>
        </a:spcBef>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3pPr>
      <a:lvl4pPr marL="788880"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4pPr>
      <a:lvl5pPr marL="994675" indent="-171496" algn="l" defTabSz="685983" rtl="0" eaLnBrk="1" latinLnBrk="0" hangingPunct="1">
        <a:lnSpc>
          <a:spcPct val="90000"/>
        </a:lnSpc>
        <a:spcBef>
          <a:spcPts val="450"/>
        </a:spcBef>
        <a:buFont typeface="Euphemia" pitchFamily="34" charset="0"/>
        <a:buChar char="–"/>
        <a:defRPr sz="1200" kern="1200">
          <a:solidFill>
            <a:schemeClr val="tx1"/>
          </a:solidFill>
          <a:latin typeface="+mn-lt"/>
          <a:ea typeface="+mn-ea"/>
          <a:cs typeface="+mn-cs"/>
        </a:defRPr>
      </a:lvl5pPr>
      <a:lvl6pPr marL="120047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6pPr>
      <a:lvl7pPr marL="140626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7pPr>
      <a:lvl8pPr marL="1612060"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8pPr>
      <a:lvl9pPr marL="1817855" indent="-171496" algn="l" defTabSz="685983" rtl="0" eaLnBrk="1" latinLnBrk="0" hangingPunct="1">
        <a:spcBef>
          <a:spcPts val="450"/>
        </a:spcBef>
        <a:buFont typeface="Euphemia"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anlar.net/4-yillik-bolumlerin-taban-puanlari-ve-basari-siralamalari/"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143000"/>
          </a:xfrm>
        </p:spPr>
        <p:txBody>
          <a:bodyPr>
            <a:normAutofit fontScale="90000"/>
          </a:bodyPr>
          <a:lstStyle/>
          <a:p>
            <a:pPr algn="ctr"/>
            <a:r>
              <a:rPr lang="tr-TR" sz="3600" dirty="0">
                <a:solidFill>
                  <a:schemeClr val="tx1"/>
                </a:solidFill>
                <a:latin typeface="Times New Roman" panose="02020603050405020304" pitchFamily="18" charset="0"/>
                <a:cs typeface="Times New Roman" panose="02020603050405020304" pitchFamily="18" charset="0"/>
              </a:rPr>
              <a:t>BÖLÜM TANITIMI:</a:t>
            </a:r>
            <a:br>
              <a:rPr lang="tr-TR" sz="3600" dirty="0">
                <a:solidFill>
                  <a:schemeClr val="tx1"/>
                </a:solidFill>
                <a:latin typeface="Times New Roman" panose="02020603050405020304" pitchFamily="18" charset="0"/>
                <a:cs typeface="Times New Roman" panose="02020603050405020304" pitchFamily="18" charset="0"/>
              </a:rPr>
            </a:br>
            <a:r>
              <a:rPr lang="tr-TR" sz="3600" dirty="0">
                <a:solidFill>
                  <a:schemeClr val="tx1"/>
                </a:solidFill>
                <a:latin typeface="Times New Roman" panose="02020603050405020304" pitchFamily="18" charset="0"/>
                <a:cs typeface="Times New Roman" panose="02020603050405020304" pitchFamily="18" charset="0"/>
              </a:rPr>
              <a:t> BİLİŞİM SİSTEMLERİ VE TEKNOLOJİLERİ</a:t>
            </a:r>
          </a:p>
        </p:txBody>
      </p:sp>
      <p:sp>
        <p:nvSpPr>
          <p:cNvPr id="3" name="Subtitle 2"/>
          <p:cNvSpPr>
            <a:spLocks noGrp="1"/>
          </p:cNvSpPr>
          <p:nvPr>
            <p:ph type="subTitle" idx="1"/>
          </p:nvPr>
        </p:nvSpPr>
        <p:spPr>
          <a:xfrm>
            <a:off x="533400" y="1600200"/>
            <a:ext cx="7854696" cy="762000"/>
          </a:xfrm>
        </p:spPr>
        <p:txBody>
          <a:bodyPr/>
          <a:lstStyle/>
          <a:p>
            <a:pPr algn="ctr"/>
            <a:r>
              <a:rPr lang="tr-TR" dirty="0"/>
              <a:t>Ticari Bilimler Fakültesi</a:t>
            </a:r>
          </a:p>
        </p:txBody>
      </p:sp>
      <p:pic>
        <p:nvPicPr>
          <p:cNvPr id="5" name="Picture 4" descr="A group of people looking at a computer&#10;&#10;Description automatically generated">
            <a:extLst>
              <a:ext uri="{FF2B5EF4-FFF2-40B4-BE49-F238E27FC236}">
                <a16:creationId xmlns:a16="http://schemas.microsoft.com/office/drawing/2014/main" id="{05775F4B-B33B-4116-B03B-DBB2724F8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671" y="2133600"/>
            <a:ext cx="6517044" cy="4340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1455-C761-4A42-BA80-16A0B9C59E28}"/>
              </a:ext>
            </a:extLst>
          </p:cNvPr>
          <p:cNvSpPr>
            <a:spLocks noGrp="1"/>
          </p:cNvSpPr>
          <p:nvPr>
            <p:ph type="title"/>
          </p:nvPr>
        </p:nvSpPr>
        <p:spPr/>
        <p:txBody>
          <a:bodyPr>
            <a:normAutofit fontScale="90000"/>
          </a:bodyPr>
          <a:lstStyle/>
          <a:p>
            <a:r>
              <a:rPr lang="tr-TR" dirty="0"/>
              <a:t>Bilişim Sistemleri ve Teknolojileri</a:t>
            </a:r>
          </a:p>
        </p:txBody>
      </p:sp>
      <p:sp>
        <p:nvSpPr>
          <p:cNvPr id="3" name="Content Placeholder 2">
            <a:extLst>
              <a:ext uri="{FF2B5EF4-FFF2-40B4-BE49-F238E27FC236}">
                <a16:creationId xmlns:a16="http://schemas.microsoft.com/office/drawing/2014/main" id="{95EF417C-4C81-435B-A1FC-D7DDDAE5A782}"/>
              </a:ext>
            </a:extLst>
          </p:cNvPr>
          <p:cNvSpPr>
            <a:spLocks noGrp="1"/>
          </p:cNvSpPr>
          <p:nvPr>
            <p:ph idx="1"/>
          </p:nvPr>
        </p:nvSpPr>
        <p:spPr/>
        <p:txBody>
          <a:bodyPr>
            <a:normAutofit fontScale="92500"/>
          </a:bodyPr>
          <a:lstStyle/>
          <a:p>
            <a:r>
              <a:rPr lang="tr-TR" dirty="0"/>
              <a:t>Bilgisayar tabanlı bilgi sistemlerinin incelenmesi, tasarımı, uygulanması, desteklenmesi veya yönetimi olarak tanımlanabilir. </a:t>
            </a:r>
          </a:p>
          <a:p>
            <a:r>
              <a:rPr lang="tr-TR" dirty="0"/>
              <a:t>Tipik olarak donanım, yazılım, veri tabanları ve ağları içerir. Büyük veri ve yapay zekadaki gelişmeleri izler.</a:t>
            </a:r>
          </a:p>
          <a:p>
            <a:r>
              <a:rPr lang="tr-TR" dirty="0"/>
              <a:t>Bilgisayar ve telekomünikasyon disiplinleri aracılığıyla üretilen dijitalleştirilmiş bilgilerin veya verilerin edinilmesi, işlenmesi, depolanması ve yayılmasını yönetir.</a:t>
            </a:r>
          </a:p>
          <a:p>
            <a:r>
              <a:rPr lang="tr-TR" dirty="0"/>
              <a:t>Genel işletme hedeflerini ilerletmek ve etkinleştirmek için teknolojiyi yönetmeye ve kullanımını arttırmaya odaklanır.</a:t>
            </a:r>
          </a:p>
          <a:p>
            <a:endParaRPr lang="tr-TR" dirty="0"/>
          </a:p>
        </p:txBody>
      </p:sp>
    </p:spTree>
    <p:extLst>
      <p:ext uri="{BB962C8B-B14F-4D97-AF65-F5344CB8AC3E}">
        <p14:creationId xmlns:p14="http://schemas.microsoft.com/office/powerpoint/2010/main" val="149847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rmAutofit fontScale="90000"/>
          </a:bodyPr>
          <a:lstStyle/>
          <a:p>
            <a:r>
              <a:rPr lang="tr-TR" dirty="0"/>
              <a:t>Bilişim Sistemleri Bölümü</a:t>
            </a:r>
          </a:p>
        </p:txBody>
      </p:sp>
      <p:sp>
        <p:nvSpPr>
          <p:cNvPr id="3" name="Content Placeholder 2"/>
          <p:cNvSpPr>
            <a:spLocks noGrp="1"/>
          </p:cNvSpPr>
          <p:nvPr>
            <p:ph idx="1"/>
          </p:nvPr>
        </p:nvSpPr>
        <p:spPr>
          <a:xfrm>
            <a:off x="457200" y="990600"/>
            <a:ext cx="8229600" cy="5334000"/>
          </a:xfrm>
        </p:spPr>
        <p:txBody>
          <a:bodyPr>
            <a:noAutofit/>
          </a:bodyPr>
          <a:lstStyle/>
          <a:p>
            <a:r>
              <a:rPr lang="tr-TR" sz="2000" dirty="0">
                <a:latin typeface="+mj-lt"/>
              </a:rPr>
              <a:t>Bölüm olarak, tanınmış yurtdışı enstitüleri ile olan bağlantılarımız ve sahip olduğumuz kalite normlarımız, eğitimsel stratejilerimizin geliştirilmesinin ardındaki önemli bir itici güçtür. </a:t>
            </a:r>
          </a:p>
          <a:p>
            <a:r>
              <a:rPr lang="tr-TR" sz="2000" dirty="0">
                <a:latin typeface="+mj-lt"/>
              </a:rPr>
              <a:t>Okulumuz yaz ve değişim programlarının yanı sıra, servis sektörü ve diğer alanlarda artan teknolojik ihtiyaçları karşılayacak yeni seminer ve projeler geliştirmek için mümkün olan tüm çabaları sürdürür. </a:t>
            </a:r>
          </a:p>
          <a:p>
            <a:r>
              <a:rPr lang="tr-TR" sz="2000" dirty="0">
                <a:latin typeface="+mj-lt"/>
              </a:rPr>
              <a:t>Bölümümüz, araştırma ve geliştirme faaliyetlerini ülke ihtiyaçlarına göre belirleyen anlayışını daha etkili biçimde ifade etme şansını yakalayarak, üniversite ve profesyonel iş hayatıyla varolan ilişkilerini ve işbirliğini daha da geliştirme imkanı için çalışmaktadır. </a:t>
            </a:r>
          </a:p>
          <a:p>
            <a:r>
              <a:rPr lang="tr-TR" sz="2000" dirty="0">
                <a:latin typeface="+mj-lt"/>
              </a:rPr>
              <a:t>Bilişim Sistemleri ve Teknolojileri bölümünden mezun olan öğrenciler, sistem yöneticisi, ağ yöneticisi, web tasarımcısı, programcı pozisyonlarında görev alabilmelerinin yanında, İşletme Yönetimi’ne ilişkin muhasebe, yönetim ve organizasyon bilgileriyle donatılmış olmaları sayesinde, istihdam alanlarını daha da genişletebilmektedirler.</a:t>
            </a:r>
          </a:p>
          <a:p>
            <a:endParaRPr lang="tr-TR" sz="1800" dirty="0"/>
          </a:p>
        </p:txBody>
      </p:sp>
    </p:spTree>
    <p:extLst>
      <p:ext uri="{BB962C8B-B14F-4D97-AF65-F5344CB8AC3E}">
        <p14:creationId xmlns:p14="http://schemas.microsoft.com/office/powerpoint/2010/main" val="427025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575" y="1646339"/>
            <a:ext cx="8157030" cy="4893647"/>
          </a:xfrm>
          <a:prstGeom prst="rect">
            <a:avLst/>
          </a:prstGeom>
        </p:spPr>
        <p:txBody>
          <a:bodyPr wrap="square">
            <a:spAutoFit/>
          </a:bodyPr>
          <a:lstStyle/>
          <a:p>
            <a:r>
              <a:rPr lang="tr-TR" sz="2400" i="1" dirty="0"/>
              <a:t>1. Yıl: </a:t>
            </a:r>
            <a:r>
              <a:rPr lang="tr-TR" sz="2400" dirty="0"/>
              <a:t>Bilişime giriş, sistem çözümleme ve algoritmalar, </a:t>
            </a:r>
            <a:r>
              <a:rPr lang="tr-TR" sz="2400" dirty="0" err="1"/>
              <a:t>python</a:t>
            </a:r>
            <a:r>
              <a:rPr lang="tr-TR" sz="2400" dirty="0"/>
              <a:t>, web tasarımı, bilişim yönetimi dersleri yer almaktadır.</a:t>
            </a:r>
          </a:p>
          <a:p>
            <a:r>
              <a:rPr lang="tr-TR" sz="2400" i="1" dirty="0"/>
              <a:t>2. Yıl: </a:t>
            </a:r>
            <a:r>
              <a:rPr lang="tr-TR" sz="2400" dirty="0"/>
              <a:t>Veri tabanlarına giriş ve ileri düzeyi, yapısal ve nesne yönelimli programlama, bilgisayar ağlarına giriş, yönetim bilişim sistemleri dersleri veriliyor.</a:t>
            </a:r>
          </a:p>
          <a:p>
            <a:r>
              <a:rPr lang="tr-TR" sz="2400" i="1" dirty="0"/>
              <a:t>3. Yıl: </a:t>
            </a:r>
            <a:r>
              <a:rPr lang="tr-TR" sz="2400" dirty="0"/>
              <a:t>İşletim sistemleri, </a:t>
            </a:r>
            <a:r>
              <a:rPr lang="tr-TR" sz="2400" dirty="0" err="1"/>
              <a:t>android</a:t>
            </a:r>
            <a:r>
              <a:rPr lang="tr-TR" sz="2400" dirty="0"/>
              <a:t> programlama, web ve ağ programlama, staj, üç alan ve iki serbest seçimlik dersler yer almaktadır. Bu senenin sonunda öğrencilerin 40 iş günlük staj zorunluluğu vardır.</a:t>
            </a:r>
          </a:p>
          <a:p>
            <a:r>
              <a:rPr lang="tr-TR" sz="2400" i="1" dirty="0"/>
              <a:t>4. Yıl: </a:t>
            </a:r>
            <a:r>
              <a:rPr lang="tr-TR" sz="2400" dirty="0"/>
              <a:t>Proje yönetimi, kurumsal bilgi sistemleri, güvenlik, bitirme ödevi, dört alan ve iki serbest seçimlik ders yer almaktadır.</a:t>
            </a:r>
          </a:p>
        </p:txBody>
      </p:sp>
      <p:sp>
        <p:nvSpPr>
          <p:cNvPr id="6" name="Title 1">
            <a:extLst>
              <a:ext uri="{FF2B5EF4-FFF2-40B4-BE49-F238E27FC236}">
                <a16:creationId xmlns:a16="http://schemas.microsoft.com/office/drawing/2014/main" id="{58718D18-0159-4578-9E8C-1B2E6C99E28D}"/>
              </a:ext>
            </a:extLst>
          </p:cNvPr>
          <p:cNvSpPr>
            <a:spLocks noGrp="1"/>
          </p:cNvSpPr>
          <p:nvPr>
            <p:ph type="title"/>
          </p:nvPr>
        </p:nvSpPr>
        <p:spPr>
          <a:xfrm>
            <a:off x="457200" y="704850"/>
            <a:ext cx="8305800" cy="1123950"/>
          </a:xfrm>
        </p:spPr>
        <p:txBody>
          <a:bodyPr>
            <a:normAutofit fontScale="90000"/>
          </a:bodyPr>
          <a:lstStyle/>
          <a:p>
            <a:r>
              <a:rPr lang="tr-TR" dirty="0"/>
              <a:t>Yıllara Göre Akademik Eğitimlerimiz</a:t>
            </a:r>
            <a:br>
              <a:rPr lang="tr-TR" dirty="0"/>
            </a:br>
            <a:endParaRPr lang="tr-TR" dirty="0"/>
          </a:p>
        </p:txBody>
      </p:sp>
    </p:spTree>
    <p:extLst>
      <p:ext uri="{BB962C8B-B14F-4D97-AF65-F5344CB8AC3E}">
        <p14:creationId xmlns:p14="http://schemas.microsoft.com/office/powerpoint/2010/main" val="296140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D02B-C7EE-4276-A28E-09BD5EFBC242}"/>
              </a:ext>
            </a:extLst>
          </p:cNvPr>
          <p:cNvSpPr>
            <a:spLocks noGrp="1"/>
          </p:cNvSpPr>
          <p:nvPr>
            <p:ph type="title"/>
          </p:nvPr>
        </p:nvSpPr>
        <p:spPr>
          <a:xfrm>
            <a:off x="457200" y="685800"/>
            <a:ext cx="8305800" cy="819912"/>
          </a:xfrm>
        </p:spPr>
        <p:txBody>
          <a:bodyPr/>
          <a:lstStyle/>
          <a:p>
            <a:r>
              <a:rPr lang="tr-TR" dirty="0"/>
              <a:t>Seçimlik Dersler</a:t>
            </a:r>
          </a:p>
        </p:txBody>
      </p:sp>
      <p:sp>
        <p:nvSpPr>
          <p:cNvPr id="3" name="Rectangle 2">
            <a:extLst>
              <a:ext uri="{FF2B5EF4-FFF2-40B4-BE49-F238E27FC236}">
                <a16:creationId xmlns:a16="http://schemas.microsoft.com/office/drawing/2014/main" id="{B81EFB36-DB16-4A2B-A877-8611646DF72A}"/>
              </a:ext>
            </a:extLst>
          </p:cNvPr>
          <p:cNvSpPr/>
          <p:nvPr/>
        </p:nvSpPr>
        <p:spPr>
          <a:xfrm>
            <a:off x="762000" y="1720840"/>
            <a:ext cx="7924800" cy="3785652"/>
          </a:xfrm>
          <a:prstGeom prst="rect">
            <a:avLst/>
          </a:prstGeom>
        </p:spPr>
        <p:txBody>
          <a:bodyPr wrap="square">
            <a:spAutoFit/>
          </a:bodyPr>
          <a:lstStyle/>
          <a:p>
            <a:pPr>
              <a:spcAft>
                <a:spcPts val="0"/>
              </a:spcAft>
            </a:pPr>
            <a:r>
              <a:rPr lang="tr-TR" sz="2400" dirty="0">
                <a:latin typeface="Times New Roman" panose="02020603050405020304" pitchFamily="18" charset="0"/>
                <a:ea typeface="MS Mincho" panose="02020609040205080304" pitchFamily="49" charset="-128"/>
                <a:cs typeface="Times New Roman" panose="02020603050405020304" pitchFamily="18" charset="0"/>
              </a:rPr>
              <a:t>Alan seçmeli dersler arasında:</a:t>
            </a:r>
          </a:p>
          <a:p>
            <a:pPr>
              <a:spcAft>
                <a:spcPts val="0"/>
              </a:spcAft>
            </a:pPr>
            <a:r>
              <a:rPr lang="tr-TR" sz="2400" dirty="0">
                <a:latin typeface="Times New Roman" panose="02020603050405020304" pitchFamily="18" charset="0"/>
                <a:ea typeface="MS Mincho" panose="02020609040205080304" pitchFamily="49" charset="-128"/>
                <a:cs typeface="Times New Roman" panose="02020603050405020304" pitchFamily="18" charset="0"/>
              </a:rPr>
              <a:t>Görsel programlama, nesne yönelimli yazılım geliştirme, nesnelerin interneti, etik, 3 boyutlu oyun tasarımı, bilişim yönergeleri, veri tabanı yönetim sistemleri gibi teknik dersler verilmektedir. </a:t>
            </a:r>
          </a:p>
          <a:p>
            <a:pPr>
              <a:spcAft>
                <a:spcPts val="0"/>
              </a:spcAft>
            </a:pPr>
            <a:r>
              <a:rPr lang="tr-TR" sz="2400" dirty="0">
                <a:latin typeface="Times New Roman" panose="02020603050405020304" pitchFamily="18" charset="0"/>
                <a:ea typeface="MS Mincho" panose="02020609040205080304" pitchFamily="49" charset="-128"/>
                <a:cs typeface="Times New Roman" panose="02020603050405020304" pitchFamily="18" charset="0"/>
              </a:rPr>
              <a:t>Ayrıca, e-iş, kurumsal bilgi sistemleri II, sanallaştırma ve bulut sistemlerine giriş, MIS seminerleri, e-pazarlama ve e-satış, kablosuz ağlar ve mobil iletişim sistemleri, yapay zekâ, veri madenciliği ve e-müşteri ilişkileri yönetimi gibi sektörün ihtiyaç duyacağı dersler de vardır.</a:t>
            </a:r>
          </a:p>
        </p:txBody>
      </p:sp>
    </p:spTree>
    <p:extLst>
      <p:ext uri="{BB962C8B-B14F-4D97-AF65-F5344CB8AC3E}">
        <p14:creationId xmlns:p14="http://schemas.microsoft.com/office/powerpoint/2010/main" val="359782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2E4A-4D24-48A7-8E55-498B11CDD3F8}"/>
              </a:ext>
            </a:extLst>
          </p:cNvPr>
          <p:cNvSpPr>
            <a:spLocks noGrp="1"/>
          </p:cNvSpPr>
          <p:nvPr>
            <p:ph type="title"/>
          </p:nvPr>
        </p:nvSpPr>
        <p:spPr/>
        <p:txBody>
          <a:bodyPr/>
          <a:lstStyle/>
          <a:p>
            <a:r>
              <a:rPr lang="tr-TR" dirty="0"/>
              <a:t>Öğrenci ve Mezun Sayılarımız</a:t>
            </a:r>
          </a:p>
        </p:txBody>
      </p:sp>
      <p:sp>
        <p:nvSpPr>
          <p:cNvPr id="3" name="TextBox 2">
            <a:extLst>
              <a:ext uri="{FF2B5EF4-FFF2-40B4-BE49-F238E27FC236}">
                <a16:creationId xmlns:a16="http://schemas.microsoft.com/office/drawing/2014/main" id="{66A61547-7E49-4F22-85B8-A45A5F34011B}"/>
              </a:ext>
            </a:extLst>
          </p:cNvPr>
          <p:cNvSpPr txBox="1"/>
          <p:nvPr/>
        </p:nvSpPr>
        <p:spPr>
          <a:xfrm>
            <a:off x="838200" y="2438400"/>
            <a:ext cx="7086600" cy="1015663"/>
          </a:xfrm>
          <a:prstGeom prst="rect">
            <a:avLst/>
          </a:prstGeom>
          <a:noFill/>
        </p:spPr>
        <p:txBody>
          <a:bodyPr wrap="square" rtlCol="0">
            <a:spAutoFit/>
          </a:bodyPr>
          <a:lstStyle/>
          <a:p>
            <a:r>
              <a:rPr lang="tr-TR" sz="2000" dirty="0"/>
              <a:t>Bilgisayar Sistemleri ve Teknolojileri   159 Aktif     507 Mezun</a:t>
            </a:r>
          </a:p>
          <a:p>
            <a:r>
              <a:rPr lang="tr-TR" sz="2000" dirty="0"/>
              <a:t>Yönetim Bilişim Sistemleri                    365 Aktif    273 Mezun</a:t>
            </a:r>
          </a:p>
          <a:p>
            <a:r>
              <a:rPr lang="tr-TR" sz="2000" dirty="0"/>
              <a:t>Bilgi Güvenliği                                           21 Aktif        </a:t>
            </a:r>
          </a:p>
        </p:txBody>
      </p:sp>
      <p:pic>
        <p:nvPicPr>
          <p:cNvPr id="4" name="Picture 3">
            <a:extLst>
              <a:ext uri="{FF2B5EF4-FFF2-40B4-BE49-F238E27FC236}">
                <a16:creationId xmlns:a16="http://schemas.microsoft.com/office/drawing/2014/main" id="{D70147E1-2200-458C-A96C-3F781925DD4B}"/>
              </a:ext>
            </a:extLst>
          </p:cNvPr>
          <p:cNvPicPr>
            <a:picLocks noChangeAspect="1"/>
          </p:cNvPicPr>
          <p:nvPr/>
        </p:nvPicPr>
        <p:blipFill>
          <a:blip r:embed="rId3"/>
          <a:stretch>
            <a:fillRect/>
          </a:stretch>
        </p:blipFill>
        <p:spPr>
          <a:xfrm>
            <a:off x="4953000" y="3652768"/>
            <a:ext cx="3093348" cy="2062232"/>
          </a:xfrm>
          <a:prstGeom prst="rect">
            <a:avLst/>
          </a:prstGeom>
        </p:spPr>
      </p:pic>
      <p:pic>
        <p:nvPicPr>
          <p:cNvPr id="5" name="Picture 4">
            <a:extLst>
              <a:ext uri="{FF2B5EF4-FFF2-40B4-BE49-F238E27FC236}">
                <a16:creationId xmlns:a16="http://schemas.microsoft.com/office/drawing/2014/main" id="{3B8D4349-AF82-44DE-97D7-7D98A26C9515}"/>
              </a:ext>
            </a:extLst>
          </p:cNvPr>
          <p:cNvPicPr>
            <a:picLocks noChangeAspect="1"/>
          </p:cNvPicPr>
          <p:nvPr/>
        </p:nvPicPr>
        <p:blipFill>
          <a:blip r:embed="rId4"/>
          <a:stretch>
            <a:fillRect/>
          </a:stretch>
        </p:blipFill>
        <p:spPr>
          <a:xfrm>
            <a:off x="590550" y="3652768"/>
            <a:ext cx="3600451" cy="2114619"/>
          </a:xfrm>
          <a:prstGeom prst="rect">
            <a:avLst/>
          </a:prstGeom>
        </p:spPr>
      </p:pic>
    </p:spTree>
    <p:extLst>
      <p:ext uri="{BB962C8B-B14F-4D97-AF65-F5344CB8AC3E}">
        <p14:creationId xmlns:p14="http://schemas.microsoft.com/office/powerpoint/2010/main" val="399224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tr-TR" sz="4000" dirty="0"/>
              <a:t>Erasmus Anlaşması olan üniversiteler</a:t>
            </a:r>
            <a:r>
              <a:rPr lang="tr-TR" sz="3200" dirty="0"/>
              <a:t>:</a:t>
            </a:r>
          </a:p>
        </p:txBody>
      </p:sp>
      <p:sp>
        <p:nvSpPr>
          <p:cNvPr id="3" name="Content Placeholder 2"/>
          <p:cNvSpPr>
            <a:spLocks noGrp="1"/>
          </p:cNvSpPr>
          <p:nvPr>
            <p:ph idx="1"/>
          </p:nvPr>
        </p:nvSpPr>
        <p:spPr/>
        <p:txBody>
          <a:bodyPr>
            <a:normAutofit/>
          </a:bodyPr>
          <a:lstStyle/>
          <a:p>
            <a:r>
              <a:rPr lang="tr-TR" dirty="0"/>
              <a:t>HOGESCHOOL UTRECHT / HU UNIVERSITY OF APPLIED SCIENCES UTRECHT</a:t>
            </a:r>
          </a:p>
          <a:p>
            <a:r>
              <a:rPr lang="tr-TR" dirty="0"/>
              <a:t>W BIELSKU-BIALEJ (BIELSKO-BIALA SCHOOL OF FINANCES AND LAW)</a:t>
            </a:r>
          </a:p>
          <a:p>
            <a:r>
              <a:rPr lang="tr-TR" dirty="0"/>
              <a:t>WINDESHEIM UNIVERSITY OF APPLIED SCIENCES / CHRISTELIJKE HOGESCHOOL WINDESHEIM  </a:t>
            </a:r>
          </a:p>
          <a:p>
            <a:r>
              <a:rPr lang="tr-TR" dirty="0"/>
              <a:t>UNİVERSITY OF LODZ </a:t>
            </a:r>
          </a:p>
          <a:p>
            <a:pPr marL="0" indent="0">
              <a:buNone/>
            </a:pPr>
            <a:endParaRPr lang="tr-TR" dirty="0"/>
          </a:p>
          <a:p>
            <a:endParaRPr lang="tr-TR" dirty="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Çift Anadal Programları</a:t>
            </a:r>
          </a:p>
        </p:txBody>
      </p:sp>
      <p:sp>
        <p:nvSpPr>
          <p:cNvPr id="3" name="Content Placeholder 2"/>
          <p:cNvSpPr>
            <a:spLocks noGrp="1"/>
          </p:cNvSpPr>
          <p:nvPr>
            <p:ph idx="1"/>
          </p:nvPr>
        </p:nvSpPr>
        <p:spPr/>
        <p:txBody>
          <a:bodyPr/>
          <a:lstStyle/>
          <a:p>
            <a:r>
              <a:rPr lang="tr-TR" dirty="0"/>
              <a:t>Ticari Bilimler Fakültesinin tüm bölümleri</a:t>
            </a:r>
          </a:p>
          <a:p>
            <a:r>
              <a:rPr lang="tr-TR" dirty="0"/>
              <a:t>İşletme</a:t>
            </a:r>
          </a:p>
          <a:p>
            <a:r>
              <a:rPr lang="tr-TR" dirty="0"/>
              <a:t>Matematik Öğretmenliği</a:t>
            </a:r>
          </a:p>
          <a:p>
            <a:r>
              <a:rPr lang="tr-TR" dirty="0"/>
              <a:t>Fizik</a:t>
            </a:r>
          </a:p>
          <a:p>
            <a:r>
              <a:rPr lang="tr-TR" dirty="0"/>
              <a:t>Matematik</a:t>
            </a:r>
          </a:p>
          <a:p>
            <a:r>
              <a:rPr lang="tr-TR" dirty="0"/>
              <a:t>Güzel Sanatlar Görsel İletişim ve Tasarım</a:t>
            </a:r>
          </a:p>
          <a:p>
            <a:r>
              <a:rPr lang="tr-TR" dirty="0"/>
              <a:t>Radyo Televizyon ve Sinema</a:t>
            </a:r>
          </a:p>
          <a:p>
            <a:endParaRPr lang="tr-TR" dirty="0"/>
          </a:p>
        </p:txBody>
      </p:sp>
    </p:spTree>
    <p:extLst>
      <p:ext uri="{BB962C8B-B14F-4D97-AF65-F5344CB8AC3E}">
        <p14:creationId xmlns:p14="http://schemas.microsoft.com/office/powerpoint/2010/main" val="325520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16" y="1160157"/>
            <a:ext cx="6950633" cy="287643"/>
          </a:xfrm>
        </p:spPr>
        <p:txBody>
          <a:bodyPr>
            <a:noAutofit/>
          </a:bodyPr>
          <a:lstStyle/>
          <a:p>
            <a:br>
              <a:rPr lang="tr-TR" dirty="0"/>
            </a:br>
            <a:r>
              <a:rPr lang="tr-TR" dirty="0" err="1"/>
              <a:t>Kariyer</a:t>
            </a:r>
            <a:r>
              <a:rPr lang="tr-TR" dirty="0"/>
              <a:t> Olanakları</a:t>
            </a:r>
          </a:p>
        </p:txBody>
      </p:sp>
      <p:sp>
        <p:nvSpPr>
          <p:cNvPr id="3" name="Rectangle 2"/>
          <p:cNvSpPr/>
          <p:nvPr/>
        </p:nvSpPr>
        <p:spPr>
          <a:xfrm>
            <a:off x="304800" y="1720986"/>
            <a:ext cx="8610600" cy="5265031"/>
          </a:xfrm>
          <a:prstGeom prst="rect">
            <a:avLst/>
          </a:prstGeom>
        </p:spPr>
        <p:txBody>
          <a:bodyPr wrap="square">
            <a:spAutoFit/>
          </a:bodyPr>
          <a:lstStyle/>
          <a:p>
            <a:r>
              <a:rPr lang="tr-TR" sz="2101" dirty="0"/>
              <a:t>Mezunlarımız; bilgisayar programcısı ve yazılım geliştiricisi, sistem tasarımcısı ve yöneticisi, ağ yöneticisi, veri tabanı sistemleri uzmanı, web tasarım uzmanı, bilişim güvenliği uzmanı gibi bilişim teknolojisi ile ilgili pozisyonlarda görev alabiliyorlar. İstatistiksel ve analitik yöntemlerle gereksinimleri değerlendirerek çözüm üretebiliyorlar. İşletme yönetimine ilişkin muhasebe, yönetim ve organizasyon bilgileriyle donatılmış olmaları nedeniyle e-ticaret sistemleri, kurumsal sistemler, tedarik zinciri yönetim sistemleri, hareket işleme sistemleri, karar destek sistemleri, bilgi yönetim sistemleri, uzman sistemler, veri madenciliği, sanal gerçeklik teknolojileri, bulut sistemleri ve mobil iletişim sistemleri gibi sistemlerin tasarlanması, kurulumu ve yönetimi için telekomünikasyon, e-ticaret, e-iş, bankacılık, sigortacılık, muhasebe ve benzeri pek çok sektörde ve alanda yöneticilik, koordinatörlük, proje yöneticiliği veya danışmanlık gibi görevlerde çalışabiliyorlar. Günümüzde Yazılım Geliştiriciler, Web Tasarımcılar, Veri Tabanı Yöneticileri, Proje Yöneticileri ve Uygulama Geliştiriciler en çok aranan profesyonellerdir.</a:t>
            </a:r>
          </a:p>
        </p:txBody>
      </p:sp>
    </p:spTree>
    <p:extLst>
      <p:ext uri="{BB962C8B-B14F-4D97-AF65-F5344CB8AC3E}">
        <p14:creationId xmlns:p14="http://schemas.microsoft.com/office/powerpoint/2010/main" val="182724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93C2-1BDC-4BCE-9D8B-0FF3E9DC8D76}"/>
              </a:ext>
            </a:extLst>
          </p:cNvPr>
          <p:cNvSpPr>
            <a:spLocks noGrp="1"/>
          </p:cNvSpPr>
          <p:nvPr>
            <p:ph type="title"/>
          </p:nvPr>
        </p:nvSpPr>
        <p:spPr>
          <a:xfrm>
            <a:off x="970613" y="1142405"/>
            <a:ext cx="7202776" cy="503933"/>
          </a:xfrm>
        </p:spPr>
        <p:txBody>
          <a:bodyPr>
            <a:normAutofit fontScale="90000"/>
          </a:bodyPr>
          <a:lstStyle/>
          <a:p>
            <a:r>
              <a:rPr lang="tr-TR" dirty="0"/>
              <a:t>Puanlar</a:t>
            </a:r>
          </a:p>
        </p:txBody>
      </p:sp>
      <p:sp>
        <p:nvSpPr>
          <p:cNvPr id="3" name="TextBox 2">
            <a:extLst>
              <a:ext uri="{FF2B5EF4-FFF2-40B4-BE49-F238E27FC236}">
                <a16:creationId xmlns:a16="http://schemas.microsoft.com/office/drawing/2014/main" id="{410DD520-D926-40BD-BFA5-A712D338969B}"/>
              </a:ext>
            </a:extLst>
          </p:cNvPr>
          <p:cNvSpPr txBox="1"/>
          <p:nvPr/>
        </p:nvSpPr>
        <p:spPr>
          <a:xfrm>
            <a:off x="970613" y="1808398"/>
            <a:ext cx="7652892" cy="653256"/>
          </a:xfrm>
          <a:prstGeom prst="rect">
            <a:avLst/>
          </a:prstGeom>
          <a:noFill/>
        </p:spPr>
        <p:txBody>
          <a:bodyPr wrap="square" rtlCol="0">
            <a:spAutoFit/>
          </a:bodyPr>
          <a:lstStyle/>
          <a:p>
            <a:pPr>
              <a:lnSpc>
                <a:spcPct val="90000"/>
              </a:lnSpc>
            </a:pPr>
            <a:r>
              <a:rPr lang="tr-TR" sz="1350" dirty="0"/>
              <a:t>Bilişim Sistemleri ve Teknolojileri Bölümü sayısal (SAY) puanla öğrenci alır. Tabloda yer almayan en yüksek 2019 puanı tam burslu 422.459 %50 indirimli  330.033. Tüm kontenjanlar dolmuştur.</a:t>
            </a:r>
          </a:p>
          <a:p>
            <a:pPr>
              <a:lnSpc>
                <a:spcPct val="90000"/>
              </a:lnSpc>
            </a:pPr>
            <a:endParaRPr lang="tr-TR" sz="1350" dirty="0"/>
          </a:p>
        </p:txBody>
      </p:sp>
      <p:graphicFrame>
        <p:nvGraphicFramePr>
          <p:cNvPr id="4" name="Table 3">
            <a:extLst>
              <a:ext uri="{FF2B5EF4-FFF2-40B4-BE49-F238E27FC236}">
                <a16:creationId xmlns:a16="http://schemas.microsoft.com/office/drawing/2014/main" id="{5F8CA04C-08DF-4797-A840-F9B33D692223}"/>
              </a:ext>
            </a:extLst>
          </p:cNvPr>
          <p:cNvGraphicFramePr>
            <a:graphicFrameLocks noGrp="1"/>
          </p:cNvGraphicFramePr>
          <p:nvPr>
            <p:extLst>
              <p:ext uri="{D42A27DB-BD31-4B8C-83A1-F6EECF244321}">
                <p14:modId xmlns:p14="http://schemas.microsoft.com/office/powerpoint/2010/main" val="2360181971"/>
              </p:ext>
            </p:extLst>
          </p:nvPr>
        </p:nvGraphicFramePr>
        <p:xfrm>
          <a:off x="970613" y="2565810"/>
          <a:ext cx="7202776" cy="2979474"/>
        </p:xfrm>
        <a:graphic>
          <a:graphicData uri="http://schemas.openxmlformats.org/drawingml/2006/table">
            <a:tbl>
              <a:tblPr/>
              <a:tblGrid>
                <a:gridCol w="1679802">
                  <a:extLst>
                    <a:ext uri="{9D8B030D-6E8A-4147-A177-3AD203B41FA5}">
                      <a16:colId xmlns:a16="http://schemas.microsoft.com/office/drawing/2014/main" val="519342983"/>
                    </a:ext>
                  </a:extLst>
                </a:gridCol>
                <a:gridCol w="1181309">
                  <a:extLst>
                    <a:ext uri="{9D8B030D-6E8A-4147-A177-3AD203B41FA5}">
                      <a16:colId xmlns:a16="http://schemas.microsoft.com/office/drawing/2014/main" val="4228642036"/>
                    </a:ext>
                  </a:extLst>
                </a:gridCol>
                <a:gridCol w="668638">
                  <a:extLst>
                    <a:ext uri="{9D8B030D-6E8A-4147-A177-3AD203B41FA5}">
                      <a16:colId xmlns:a16="http://schemas.microsoft.com/office/drawing/2014/main" val="3343193187"/>
                    </a:ext>
                  </a:extLst>
                </a:gridCol>
                <a:gridCol w="683562">
                  <a:extLst>
                    <a:ext uri="{9D8B030D-6E8A-4147-A177-3AD203B41FA5}">
                      <a16:colId xmlns:a16="http://schemas.microsoft.com/office/drawing/2014/main" val="3264457560"/>
                    </a:ext>
                  </a:extLst>
                </a:gridCol>
                <a:gridCol w="711919">
                  <a:extLst>
                    <a:ext uri="{9D8B030D-6E8A-4147-A177-3AD203B41FA5}">
                      <a16:colId xmlns:a16="http://schemas.microsoft.com/office/drawing/2014/main" val="1376968381"/>
                    </a:ext>
                  </a:extLst>
                </a:gridCol>
                <a:gridCol w="1138773">
                  <a:extLst>
                    <a:ext uri="{9D8B030D-6E8A-4147-A177-3AD203B41FA5}">
                      <a16:colId xmlns:a16="http://schemas.microsoft.com/office/drawing/2014/main" val="3404620121"/>
                    </a:ext>
                  </a:extLst>
                </a:gridCol>
                <a:gridCol w="1138773">
                  <a:extLst>
                    <a:ext uri="{9D8B030D-6E8A-4147-A177-3AD203B41FA5}">
                      <a16:colId xmlns:a16="http://schemas.microsoft.com/office/drawing/2014/main" val="3095130585"/>
                    </a:ext>
                  </a:extLst>
                </a:gridCol>
              </a:tblGrid>
              <a:tr h="480185">
                <a:tc>
                  <a:txBody>
                    <a:bodyPr/>
                    <a:lstStyle/>
                    <a:p>
                      <a:pPr algn="l" fontAlgn="b"/>
                      <a:r>
                        <a:rPr lang="tr-TR" sz="1400" b="1">
                          <a:effectLst/>
                        </a:rPr>
                        <a:t>Üniversite Adı</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Bölüm</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Puan Yılı</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Puan Türü</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Kont.</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Taban Puanı</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b="1">
                          <a:effectLst/>
                        </a:rPr>
                        <a:t>Tahmini Sıralama</a:t>
                      </a:r>
                      <a:endParaRPr lang="tr-TR" sz="140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extLst>
                  <a:ext uri="{0D108BD9-81ED-4DB2-BD59-A6C34878D82A}">
                    <a16:rowId xmlns:a16="http://schemas.microsoft.com/office/drawing/2014/main" val="2604545681"/>
                  </a:ext>
                </a:extLst>
              </a:tr>
              <a:tr h="1097566">
                <a:tc>
                  <a:txBody>
                    <a:bodyPr/>
                    <a:lstStyle/>
                    <a:p>
                      <a:pPr algn="l" fontAlgn="b"/>
                      <a:r>
                        <a:rPr lang="tr-TR" sz="1400">
                          <a:effectLst/>
                        </a:rPr>
                        <a:t>YEDİTEPE ÜNİVERSİTESİ (İSTANBUL)</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Bilişim Sistemleri Teknolojileri (İngilizce) (Burslu)</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a:effectLst/>
                        </a:rPr>
                        <a:t>2019</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a:effectLst/>
                        </a:rPr>
                        <a:t>SAY</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5</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403.364</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kumimoji="0" lang="tr-TR" sz="1400" b="0" i="0" u="none" strike="noStrike" kern="1200" dirty="0">
                          <a:solidFill>
                            <a:schemeClr val="tx1"/>
                          </a:solidFill>
                          <a:effectLst/>
                          <a:latin typeface="+mn-lt"/>
                          <a:ea typeface="+mn-ea"/>
                          <a:cs typeface="+mn-cs"/>
                        </a:rPr>
                        <a:t>62111</a:t>
                      </a:r>
                      <a:r>
                        <a:rPr lang="tr-TR" sz="1400" u="none" strike="noStrike" dirty="0">
                          <a:solidFill>
                            <a:srgbClr val="333333"/>
                          </a:solidFill>
                          <a:effectLst/>
                          <a:hlinkClick r:id="rId3"/>
                        </a:rPr>
                        <a:t>1</a:t>
                      </a:r>
                      <a:endParaRPr lang="tr-TR" sz="1400" dirty="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extLst>
                  <a:ext uri="{0D108BD9-81ED-4DB2-BD59-A6C34878D82A}">
                    <a16:rowId xmlns:a16="http://schemas.microsoft.com/office/drawing/2014/main" val="1537360728"/>
                  </a:ext>
                </a:extLst>
              </a:tr>
              <a:tr h="1303359">
                <a:tc>
                  <a:txBody>
                    <a:bodyPr/>
                    <a:lstStyle/>
                    <a:p>
                      <a:pPr algn="l" fontAlgn="b"/>
                      <a:r>
                        <a:rPr lang="tr-TR" sz="1400">
                          <a:effectLst/>
                        </a:rPr>
                        <a:t>YEDİTEPE ÜNİVERSİTESİ (İSTANBUL)</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Bilişim Sistemleri </a:t>
                      </a:r>
                      <a:r>
                        <a:rPr lang="tr-TR" sz="1400" dirty="0" err="1">
                          <a:effectLst/>
                        </a:rPr>
                        <a:t>Teknolojleri</a:t>
                      </a:r>
                      <a:r>
                        <a:rPr lang="tr-TR" sz="1400" dirty="0">
                          <a:effectLst/>
                        </a:rPr>
                        <a:t> (İngilizce) (%50 İndirimli)</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a:effectLst/>
                        </a:rPr>
                        <a:t>2019</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a:effectLst/>
                        </a:rPr>
                        <a:t>SAY</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30</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lang="tr-TR" sz="1400" dirty="0">
                          <a:effectLst/>
                        </a:rPr>
                        <a:t>254.347</a:t>
                      </a: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tc>
                  <a:txBody>
                    <a:bodyPr/>
                    <a:lstStyle/>
                    <a:p>
                      <a:pPr algn="l" fontAlgn="b"/>
                      <a:r>
                        <a:rPr kumimoji="0" lang="tr-TR" sz="1400" b="0" i="0" u="none" strike="noStrike" kern="1200" dirty="0">
                          <a:solidFill>
                            <a:schemeClr val="tx1"/>
                          </a:solidFill>
                          <a:effectLst/>
                          <a:latin typeface="+mn-lt"/>
                          <a:ea typeface="+mn-ea"/>
                          <a:cs typeface="+mn-cs"/>
                        </a:rPr>
                        <a:t>324560</a:t>
                      </a:r>
                      <a:endParaRPr lang="tr-TR" sz="1400" dirty="0">
                        <a:effectLst/>
                      </a:endParaRPr>
                    </a:p>
                  </a:txBody>
                  <a:tcPr marL="68598" marR="68598" marT="34299" marB="34299" anchor="b">
                    <a:lnL w="9525" cap="flat" cmpd="sng" algn="ctr">
                      <a:solidFill>
                        <a:srgbClr val="5F9EA0"/>
                      </a:solidFill>
                      <a:prstDash val="solid"/>
                      <a:round/>
                      <a:headEnd type="none" w="med" len="med"/>
                      <a:tailEnd type="none" w="med" len="med"/>
                    </a:lnL>
                    <a:lnR w="9525" cap="flat" cmpd="sng" algn="ctr">
                      <a:solidFill>
                        <a:srgbClr val="5F9EA0"/>
                      </a:solidFill>
                      <a:prstDash val="solid"/>
                      <a:round/>
                      <a:headEnd type="none" w="med" len="med"/>
                      <a:tailEnd type="none" w="med" len="med"/>
                    </a:lnR>
                    <a:lnT w="9525" cap="flat" cmpd="sng" algn="ctr">
                      <a:solidFill>
                        <a:srgbClr val="5F9EA0"/>
                      </a:solidFill>
                      <a:prstDash val="solid"/>
                      <a:round/>
                      <a:headEnd type="none" w="med" len="med"/>
                      <a:tailEnd type="none" w="med" len="med"/>
                    </a:lnT>
                    <a:lnB w="9525" cap="flat" cmpd="sng" algn="ctr">
                      <a:solidFill>
                        <a:srgbClr val="5F9EA0"/>
                      </a:solidFill>
                      <a:prstDash val="solid"/>
                      <a:round/>
                      <a:headEnd type="none" w="med" len="med"/>
                      <a:tailEnd type="none" w="med" len="med"/>
                    </a:lnB>
                  </a:tcPr>
                </a:tc>
                <a:extLst>
                  <a:ext uri="{0D108BD9-81ED-4DB2-BD59-A6C34878D82A}">
                    <a16:rowId xmlns:a16="http://schemas.microsoft.com/office/drawing/2014/main" val="299560453"/>
                  </a:ext>
                </a:extLst>
              </a:tr>
            </a:tbl>
          </a:graphicData>
        </a:graphic>
      </p:graphicFrame>
    </p:spTree>
    <p:extLst>
      <p:ext uri="{BB962C8B-B14F-4D97-AF65-F5344CB8AC3E}">
        <p14:creationId xmlns:p14="http://schemas.microsoft.com/office/powerpoint/2010/main" val="284876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856580"/>
            <a:ext cx="7058672" cy="465637"/>
          </a:xfrm>
        </p:spPr>
        <p:txBody>
          <a:bodyPr>
            <a:normAutofit fontScale="90000"/>
          </a:bodyPr>
          <a:lstStyle/>
          <a:p>
            <a:r>
              <a:rPr lang="en-US" dirty="0" err="1"/>
              <a:t>Bölümü</a:t>
            </a:r>
            <a:r>
              <a:rPr lang="en-US" dirty="0"/>
              <a:t> </a:t>
            </a:r>
            <a:r>
              <a:rPr lang="en-US" dirty="0" err="1"/>
              <a:t>seçmek</a:t>
            </a:r>
            <a:r>
              <a:rPr lang="en-US" dirty="0"/>
              <a:t> </a:t>
            </a:r>
            <a:r>
              <a:rPr lang="en-US" dirty="0" err="1"/>
              <a:t>isteyen</a:t>
            </a:r>
            <a:r>
              <a:rPr lang="en-US" dirty="0"/>
              <a:t> </a:t>
            </a:r>
            <a:r>
              <a:rPr lang="en-US" dirty="0" err="1"/>
              <a:t>adaylara</a:t>
            </a:r>
            <a:r>
              <a:rPr lang="tr-TR" dirty="0"/>
              <a:t> hatırlatmalar</a:t>
            </a:r>
            <a:endParaRPr lang="en-US" dirty="0"/>
          </a:p>
        </p:txBody>
      </p:sp>
      <p:sp>
        <p:nvSpPr>
          <p:cNvPr id="3" name="Rectangle 2"/>
          <p:cNvSpPr/>
          <p:nvPr/>
        </p:nvSpPr>
        <p:spPr>
          <a:xfrm>
            <a:off x="970612" y="1538298"/>
            <a:ext cx="7868973" cy="4547399"/>
          </a:xfrm>
          <a:prstGeom prst="rect">
            <a:avLst/>
          </a:prstGeom>
        </p:spPr>
        <p:txBody>
          <a:bodyPr wrap="square">
            <a:spAutoFit/>
          </a:bodyPr>
          <a:lstStyle/>
          <a:p>
            <a:r>
              <a:rPr lang="tr-TR" sz="1725" dirty="0"/>
              <a:t>Elektronik bilginin olduğu her alanda kendini bir bilgi güvenliği, siber güvenlik ve büyük veri uzmanı, sistem ve ağ yönetici olarak görmek istiyorsan, ilk kez açılmış olan bu yeni programımızda kazanacağın bilgi ve birikimle aranan eleman olabilecek, en iyileri ile işbirliği olanağı bulacaksın.</a:t>
            </a:r>
          </a:p>
          <a:p>
            <a:r>
              <a:rPr lang="tr-TR" sz="1725" dirty="0"/>
              <a:t>Müfredatımız Cisco, </a:t>
            </a:r>
            <a:r>
              <a:rPr lang="tr-TR" sz="1725" dirty="0" err="1"/>
              <a:t>Oracle</a:t>
            </a:r>
            <a:r>
              <a:rPr lang="tr-TR" sz="1725" dirty="0"/>
              <a:t>. Microsoft. SAP ve Bölüm danışma kurulunda yer alan sektörün önde gelenleri tarafından önerilmekte, izlenmektedir. Eğitim dilimiz olan İngilizcenin yanı sıra, seçebileceğin ikinci bir yabancı dil (Almanca, Rusça, Fransızca, İspanyolca, Çince) yurt dışı ve içinde sana yeni kapılar açabilecektir.</a:t>
            </a:r>
          </a:p>
          <a:p>
            <a:r>
              <a:rPr lang="tr-TR" sz="1725" dirty="0"/>
              <a:t>Yapacağın zorunlu ve gönüllü staj, bitirme projesinde kazanacağın deneyim ile sektörü tanıma ve iletişim kurma fırsatı bularak iş hayatına ilk adımı atacaksın. Büyük veri sistemleri, yazılım güvenliği, kriptoloji ve siber güvenlik derslerinde aldığın bilgi ile bir adım öne çıkacak, örneğin sistemlerin en büyük sorunu olan sızma testlerini yapabileceksin. Yapay zekâ, nesnelerin interneti, bulut sistemler, bilişim yönergeleri ve dört değişik dille kodlama alanlarında olağanüstü deneyim kazanacaksın.</a:t>
            </a:r>
          </a:p>
          <a:p>
            <a:endParaRPr lang="tr-TR" sz="1350" dirty="0"/>
          </a:p>
        </p:txBody>
      </p:sp>
    </p:spTree>
    <p:extLst>
      <p:ext uri="{BB962C8B-B14F-4D97-AF65-F5344CB8AC3E}">
        <p14:creationId xmlns:p14="http://schemas.microsoft.com/office/powerpoint/2010/main" val="12756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85800"/>
          </a:xfrm>
        </p:spPr>
        <p:txBody>
          <a:bodyPr>
            <a:normAutofit fontScale="90000"/>
          </a:bodyPr>
          <a:lstStyle/>
          <a:p>
            <a:pPr algn="ctr"/>
            <a:r>
              <a:rPr lang="tr-TR" dirty="0"/>
              <a:t>   TİCARİ BİLİMLERİ FAKÜLTESİ </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0" y="914400"/>
            <a:ext cx="9144000" cy="6096000"/>
          </a:xfrm>
        </p:spPr>
        <p:txBody>
          <a:bodyPr>
            <a:noAutofit/>
          </a:bodyPr>
          <a:lstStyle/>
          <a:p>
            <a:r>
              <a:rPr lang="tr-TR" sz="2200" dirty="0">
                <a:latin typeface="Times New Roman" panose="02020603050405020304" pitchFamily="18" charset="0"/>
                <a:cs typeface="Times New Roman" panose="02020603050405020304" pitchFamily="18" charset="0"/>
              </a:rPr>
              <a:t>Yeditepe Üniversitesi Ticari Bilimler Fakültesi çevresel değişikliklere uyum sağlayan, önderlik yapacak, öngörü sahibi, yenilikçi, yaratıcı, yetkin bireyler yetiştirir. </a:t>
            </a:r>
          </a:p>
          <a:p>
            <a:r>
              <a:rPr lang="tr-TR" sz="2200" dirty="0">
                <a:latin typeface="Times New Roman" panose="02020603050405020304" pitchFamily="18" charset="0"/>
                <a:cs typeface="Times New Roman" panose="02020603050405020304" pitchFamily="18" charset="0"/>
              </a:rPr>
              <a:t>Bilgi teknolojileri, değişim ve küreselleşmenin hakim olduğu çağımızın gereklerine uygun ve ilerisine geçebilen, gelişmeye açık, analitik ve nesnel düşünme yetileri gelişmiş insan kaynaklarını sağlar. </a:t>
            </a:r>
          </a:p>
          <a:p>
            <a:r>
              <a:rPr lang="tr-TR" sz="2200" dirty="0">
                <a:latin typeface="Times New Roman" panose="02020603050405020304" pitchFamily="18" charset="0"/>
                <a:cs typeface="Times New Roman" panose="02020603050405020304" pitchFamily="18" charset="0"/>
              </a:rPr>
              <a:t>Disiplinler arası altyapısı ile güncel ve teorik bilgileri öğrencilerine sunar, bu bilgilere uygulama alanı yaratan çağdaş öğrenme yaklaşımını benimser. </a:t>
            </a:r>
          </a:p>
          <a:p>
            <a:r>
              <a:rPr lang="tr-TR" sz="2200" dirty="0">
                <a:latin typeface="Times New Roman" panose="02020603050405020304" pitchFamily="18" charset="0"/>
                <a:cs typeface="Times New Roman" panose="02020603050405020304" pitchFamily="18" charset="0"/>
              </a:rPr>
              <a:t>Birden fazla dil öğrenme olanağı öğrencilerimize etkin iletişim becerileri ve yurt dışı olanaklar kazandırır. Eğitim dili olan İngilizce'nin yanı sıra </a:t>
            </a:r>
            <a:r>
              <a:rPr lang="tr-TR" sz="2200" b="1" dirty="0">
                <a:latin typeface="Times New Roman" panose="02020603050405020304" pitchFamily="18" charset="0"/>
                <a:cs typeface="Times New Roman" panose="02020603050405020304" pitchFamily="18" charset="0"/>
              </a:rPr>
              <a:t>Rusça, Çince, İspanyolca,  Almanca, Fransızca, Korece </a:t>
            </a:r>
            <a:r>
              <a:rPr lang="tr-TR" sz="2200" dirty="0">
                <a:latin typeface="Times New Roman" panose="02020603050405020304" pitchFamily="18" charset="0"/>
                <a:cs typeface="Times New Roman" panose="02020603050405020304" pitchFamily="18" charset="0"/>
              </a:rPr>
              <a:t>öğrenme, dört kur alanlara sertifika ayrıcalığı önemlidir.</a:t>
            </a:r>
          </a:p>
          <a:p>
            <a:r>
              <a:rPr lang="tr-TR" sz="2200" dirty="0">
                <a:latin typeface="Times New Roman" panose="02020603050405020304" pitchFamily="18" charset="0"/>
                <a:cs typeface="Times New Roman" panose="02020603050405020304" pitchFamily="18" charset="0"/>
              </a:rPr>
              <a:t>Tüm bölümlerde öğrencilerimiz, kariyerlerinde başarı ve hızla yükselme sağlayacak yönetim bilgilerini de edinmektedirler.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2E8325-E0A8-4065-AD9F-E89FDAFA5E87}"/>
              </a:ext>
            </a:extLst>
          </p:cNvPr>
          <p:cNvPicPr>
            <a:picLocks noChangeAspect="1"/>
          </p:cNvPicPr>
          <p:nvPr/>
        </p:nvPicPr>
        <p:blipFill>
          <a:blip r:embed="rId3"/>
          <a:stretch>
            <a:fillRect/>
          </a:stretch>
        </p:blipFill>
        <p:spPr>
          <a:xfrm>
            <a:off x="914400" y="812676"/>
            <a:ext cx="7086600" cy="5948408"/>
          </a:xfrm>
          <a:prstGeom prst="rect">
            <a:avLst/>
          </a:prstGeom>
        </p:spPr>
      </p:pic>
    </p:spTree>
    <p:extLst>
      <p:ext uri="{BB962C8B-B14F-4D97-AF65-F5344CB8AC3E}">
        <p14:creationId xmlns:p14="http://schemas.microsoft.com/office/powerpoint/2010/main" val="334954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7222D-42A1-4C98-9567-30E3862D1AF2}"/>
              </a:ext>
            </a:extLst>
          </p:cNvPr>
          <p:cNvPicPr>
            <a:picLocks noChangeAspect="1"/>
          </p:cNvPicPr>
          <p:nvPr/>
        </p:nvPicPr>
        <p:blipFill>
          <a:blip r:embed="rId3"/>
          <a:stretch>
            <a:fillRect/>
          </a:stretch>
        </p:blipFill>
        <p:spPr>
          <a:xfrm>
            <a:off x="457200" y="677174"/>
            <a:ext cx="8330641" cy="5571226"/>
          </a:xfrm>
          <a:prstGeom prst="rect">
            <a:avLst/>
          </a:prstGeom>
        </p:spPr>
      </p:pic>
    </p:spTree>
    <p:extLst>
      <p:ext uri="{BB962C8B-B14F-4D97-AF65-F5344CB8AC3E}">
        <p14:creationId xmlns:p14="http://schemas.microsoft.com/office/powerpoint/2010/main" val="165306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000" dirty="0"/>
              <a:t>DEVAM EDECEKLER: YÖNETİM BİLİŞİM SİSTEMLERİ YÜKSEK LİSANS PROGRAMI</a:t>
            </a:r>
          </a:p>
        </p:txBody>
      </p:sp>
      <p:sp>
        <p:nvSpPr>
          <p:cNvPr id="3" name="Content Placeholder 2"/>
          <p:cNvSpPr>
            <a:spLocks noGrp="1"/>
          </p:cNvSpPr>
          <p:nvPr>
            <p:ph idx="1"/>
          </p:nvPr>
        </p:nvSpPr>
        <p:spPr/>
        <p:txBody>
          <a:bodyPr/>
          <a:lstStyle/>
          <a:p>
            <a:r>
              <a:rPr lang="tr-TR" dirty="0"/>
              <a:t>Program, temelde  farklı iş ve deneyimlere sahip  profesyoneller  kitlesini hedef almaktadır: İşletme ya da Ekonomi lisans eğitimi almış olup işinde bilişimle ilgili gereksinimleri olanlar, bilgisayar teknolojileri konusunda farklı derecelerde eğitimi  olan ancak işletme ve yönetim konularında kendini yetiştirmek isteyen ve iş deneyimi ile bilgisayar becerileri geliştirmiş ancak bilişimin  kuramsal temellerini anlamak isteyen farklı lisans dallarından adaylar için…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C948-646A-4117-B665-A679C2331A96}"/>
              </a:ext>
            </a:extLst>
          </p:cNvPr>
          <p:cNvSpPr>
            <a:spLocks noGrp="1"/>
          </p:cNvSpPr>
          <p:nvPr>
            <p:ph type="title"/>
          </p:nvPr>
        </p:nvSpPr>
        <p:spPr/>
        <p:txBody>
          <a:bodyPr/>
          <a:lstStyle/>
          <a:p>
            <a:r>
              <a:rPr lang="tr-TR" dirty="0"/>
              <a:t>Öğrenci Görüşü: </a:t>
            </a:r>
          </a:p>
        </p:txBody>
      </p:sp>
      <p:sp>
        <p:nvSpPr>
          <p:cNvPr id="3" name="Content Placeholder 2">
            <a:extLst>
              <a:ext uri="{FF2B5EF4-FFF2-40B4-BE49-F238E27FC236}">
                <a16:creationId xmlns:a16="http://schemas.microsoft.com/office/drawing/2014/main" id="{B8339383-8A17-4AD0-BABB-F53DCB360A48}"/>
              </a:ext>
            </a:extLst>
          </p:cNvPr>
          <p:cNvSpPr>
            <a:spLocks noGrp="1"/>
          </p:cNvSpPr>
          <p:nvPr>
            <p:ph idx="1"/>
          </p:nvPr>
        </p:nvSpPr>
        <p:spPr/>
        <p:txBody>
          <a:bodyPr/>
          <a:lstStyle/>
          <a:p>
            <a:r>
              <a:rPr lang="tr-TR" dirty="0"/>
              <a:t>Burcu Derya Korkmaz – 4. Sınıf Öğrencisi: </a:t>
            </a:r>
          </a:p>
          <a:p>
            <a:r>
              <a:rPr lang="tr-TR" dirty="0"/>
              <a:t>Bilişim derslerinin yanında işletme programı derslerini de içermesi ve yazılım derslerini ilk senelerde aldığım için kendimi daha çok geliştirme imkânı buldum ve bu sayede bölümümle ilgili sektörde çalışmaya başladım. Bölümümün bana sağladığı olanaklar sayesinde Yeditepe Üniversitesi’ndeki eğitimime devam ederken aynı zamanda özel bir firmada yazılım geliştirici olarak çalışıyorum.</a:t>
            </a:r>
          </a:p>
        </p:txBody>
      </p:sp>
    </p:spTree>
    <p:extLst>
      <p:ext uri="{BB962C8B-B14F-4D97-AF65-F5344CB8AC3E}">
        <p14:creationId xmlns:p14="http://schemas.microsoft.com/office/powerpoint/2010/main" val="2161090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61D9-D1BC-4BED-8EA9-39A10895B251}"/>
              </a:ext>
            </a:extLst>
          </p:cNvPr>
          <p:cNvSpPr>
            <a:spLocks noGrp="1"/>
          </p:cNvSpPr>
          <p:nvPr>
            <p:ph type="title"/>
          </p:nvPr>
        </p:nvSpPr>
        <p:spPr/>
        <p:txBody>
          <a:bodyPr/>
          <a:lstStyle/>
          <a:p>
            <a:r>
              <a:rPr lang="tr-TR" dirty="0"/>
              <a:t>Yeni Mezun Görüşü:</a:t>
            </a:r>
          </a:p>
        </p:txBody>
      </p:sp>
      <p:sp>
        <p:nvSpPr>
          <p:cNvPr id="3" name="Content Placeholder 2">
            <a:extLst>
              <a:ext uri="{FF2B5EF4-FFF2-40B4-BE49-F238E27FC236}">
                <a16:creationId xmlns:a16="http://schemas.microsoft.com/office/drawing/2014/main" id="{7A9AE99D-6646-4605-AD96-1BE0E109A072}"/>
              </a:ext>
            </a:extLst>
          </p:cNvPr>
          <p:cNvSpPr>
            <a:spLocks noGrp="1"/>
          </p:cNvSpPr>
          <p:nvPr>
            <p:ph idx="1"/>
          </p:nvPr>
        </p:nvSpPr>
        <p:spPr/>
        <p:txBody>
          <a:bodyPr>
            <a:normAutofit fontScale="70000" lnSpcReduction="20000"/>
          </a:bodyPr>
          <a:lstStyle/>
          <a:p>
            <a:r>
              <a:rPr lang="tr-TR" b="1"/>
              <a:t>Büşra Geyik</a:t>
            </a:r>
            <a:endParaRPr lang="tr-TR" dirty="0"/>
          </a:p>
          <a:p>
            <a:r>
              <a:rPr lang="tr-TR" dirty="0"/>
              <a:t>İlk tercihim olan Bilişim Sistemleri ve Teknolojileri bölümünde, birbirinden değerli hocalarla geçirdiğim 4 yılımda hem akademik hem de hayata dair çok fazla deneyim kazandım. Bu keyifli yılların en büyük sebebi; size yurtiçi ve yurtdışı çalışma imkânı sunan bu bölümde Yazılım Geliştirme, Veri tabanı Sistemleri, Web Tasarımı, Bilgi Güvenliği gibi alanların yanında Yönetim, E-Ticaret, Muhasebe, Ekonomi gibi alanların da olmasıdır diyebilirim. Bölümün içeriğinin yanında, ihtiyacımız olduğu her an ulaşabildiğimiz, bizi yönlendiren hocalarımızın ve mezunlarımızın yanında sektörden gelen birçok seçkin konuşmacı sayesinde, “Gelecekte ne yapmak istiyorum?” sorusuna da cevap bulabildim. </a:t>
            </a:r>
          </a:p>
          <a:p>
            <a:r>
              <a:rPr lang="tr-TR" dirty="0"/>
              <a:t>Keyifle geçirdiğim üniversite hayatıma; Zorunlu yaz stajı ve 1 gönüllü uzun dönem staj, birçok sosyal etkinlik, konferans ve en önemlisi kalıcı arkadaşlar sığdırdım. Bunun yanında yüksek ortalamam sayesinde Uluslararası Ticaret ve İşletmecilik ile çift </a:t>
            </a:r>
            <a:r>
              <a:rPr lang="tr-TR" dirty="0" err="1"/>
              <a:t>anadal</a:t>
            </a:r>
            <a:r>
              <a:rPr lang="tr-TR" dirty="0"/>
              <a:t> yaptım. Her iki bölümde de hocalarımız aracılığıyla birçok sertifikalı eğitime katılma şansımız oldu ve henüz öğrenciyken dolu </a:t>
            </a:r>
            <a:r>
              <a:rPr lang="tr-TR" dirty="0" err="1"/>
              <a:t>dolu</a:t>
            </a:r>
            <a:r>
              <a:rPr lang="tr-TR" dirty="0"/>
              <a:t> </a:t>
            </a:r>
            <a:r>
              <a:rPr lang="tr-TR" dirty="0" err="1"/>
              <a:t>CV’lerimiz</a:t>
            </a:r>
            <a:r>
              <a:rPr lang="tr-TR" dirty="0"/>
              <a:t> var! Gerçekten isteyen ve emek veren herkes Yeditepe Üniversitesi Bilişim Sistemleri ve Teknolojileri Bölümü’nden “İyi ki!” diyerek mezun olacağından emin olabilir. Şimdiden aramıza Hoş geldiniz!</a:t>
            </a:r>
          </a:p>
          <a:p>
            <a:endParaRPr lang="tr-TR" dirty="0"/>
          </a:p>
        </p:txBody>
      </p:sp>
    </p:spTree>
    <p:extLst>
      <p:ext uri="{BB962C8B-B14F-4D97-AF65-F5344CB8AC3E}">
        <p14:creationId xmlns:p14="http://schemas.microsoft.com/office/powerpoint/2010/main" val="205382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90803"/>
            <a:ext cx="3581400" cy="5786198"/>
          </a:xfrm>
        </p:spPr>
        <p:txBody>
          <a:bodyPr>
            <a:noAutofit/>
          </a:bodyPr>
          <a:lstStyle/>
          <a:p>
            <a:r>
              <a:rPr lang="tr-TR" sz="1400" dirty="0"/>
              <a:t>Anadolu Bilişim Hizmetleri</a:t>
            </a:r>
          </a:p>
          <a:p>
            <a:r>
              <a:rPr lang="tr-TR" sz="1400" dirty="0" err="1"/>
              <a:t>Biletix</a:t>
            </a:r>
            <a:r>
              <a:rPr lang="tr-TR" sz="1400" dirty="0"/>
              <a:t> Sistem Analisti</a:t>
            </a:r>
          </a:p>
          <a:p>
            <a:r>
              <a:rPr lang="tr-TR" sz="1400" dirty="0"/>
              <a:t>Intranet Bilgi Sistemleri</a:t>
            </a:r>
          </a:p>
          <a:p>
            <a:r>
              <a:rPr lang="tr-TR" sz="1400" dirty="0"/>
              <a:t>Akbank</a:t>
            </a:r>
          </a:p>
          <a:p>
            <a:r>
              <a:rPr lang="tr-TR" sz="1400" dirty="0"/>
              <a:t>Finansbank</a:t>
            </a:r>
          </a:p>
          <a:p>
            <a:r>
              <a:rPr lang="tr-TR" sz="1400" dirty="0"/>
              <a:t>Bayer</a:t>
            </a:r>
          </a:p>
          <a:p>
            <a:r>
              <a:rPr lang="tr-TR" sz="1400" dirty="0"/>
              <a:t>Intranet Bilgi Sistemleri</a:t>
            </a:r>
          </a:p>
          <a:p>
            <a:r>
              <a:rPr lang="tr-TR" sz="1400" dirty="0" err="1"/>
              <a:t>Softech</a:t>
            </a:r>
            <a:endParaRPr lang="tr-TR" sz="1400" dirty="0"/>
          </a:p>
          <a:p>
            <a:r>
              <a:rPr lang="tr-TR" sz="1400" dirty="0"/>
              <a:t>Türkcell</a:t>
            </a:r>
          </a:p>
          <a:p>
            <a:r>
              <a:rPr lang="tr-TR" sz="1400" dirty="0"/>
              <a:t>ABK Teknik Yazılım</a:t>
            </a:r>
          </a:p>
          <a:p>
            <a:r>
              <a:rPr lang="tr-TR" sz="1400" dirty="0" err="1"/>
              <a:t>Vodafone</a:t>
            </a:r>
            <a:endParaRPr lang="tr-TR" sz="1400" dirty="0"/>
          </a:p>
          <a:p>
            <a:r>
              <a:rPr lang="tr-TR" sz="1400" dirty="0"/>
              <a:t>Internet Medya Planlama Ajansı</a:t>
            </a:r>
          </a:p>
          <a:p>
            <a:r>
              <a:rPr lang="tr-TR" sz="1400" dirty="0" err="1"/>
              <a:t>Glaxo</a:t>
            </a:r>
            <a:r>
              <a:rPr lang="tr-TR" sz="1400" dirty="0"/>
              <a:t> Inc.</a:t>
            </a:r>
          </a:p>
          <a:p>
            <a:r>
              <a:rPr lang="tr-TR" sz="1400" dirty="0"/>
              <a:t>Kum Saati Yazılım Geliştirme</a:t>
            </a:r>
          </a:p>
          <a:p>
            <a:r>
              <a:rPr lang="tr-TR" sz="1400" dirty="0"/>
              <a:t>YGA ICT ve Satınalma</a:t>
            </a:r>
          </a:p>
          <a:p>
            <a:r>
              <a:rPr lang="tr-TR" sz="1400" dirty="0"/>
              <a:t>Yıldız Holding Kurumsal İletişim</a:t>
            </a:r>
          </a:p>
          <a:p>
            <a:r>
              <a:rPr lang="tr-TR" sz="1400" dirty="0"/>
              <a:t>Kariyer Net IT</a:t>
            </a:r>
          </a:p>
          <a:p>
            <a:r>
              <a:rPr lang="tr-TR" sz="1400" dirty="0" err="1"/>
              <a:t>Lükssahibi</a:t>
            </a:r>
            <a:r>
              <a:rPr lang="tr-TR" sz="1400" dirty="0"/>
              <a:t> e-ticaret</a:t>
            </a:r>
          </a:p>
          <a:p>
            <a:r>
              <a:rPr lang="tr-TR" sz="1400" dirty="0"/>
              <a:t>OBSS Yazılım</a:t>
            </a:r>
          </a:p>
          <a:p>
            <a:r>
              <a:rPr lang="tr-TR" sz="1400" dirty="0"/>
              <a:t>IBM</a:t>
            </a:r>
          </a:p>
          <a:p>
            <a:r>
              <a:rPr lang="tr-TR" sz="1400" dirty="0" err="1"/>
              <a:t>Cybersoft</a:t>
            </a:r>
            <a:endParaRPr lang="tr-TR" sz="1400" dirty="0"/>
          </a:p>
          <a:p>
            <a:r>
              <a:rPr lang="tr-TR" sz="1400" dirty="0" err="1"/>
              <a:t>Infotech</a:t>
            </a:r>
            <a:endParaRPr lang="tr-TR" sz="1400" dirty="0"/>
          </a:p>
          <a:p>
            <a:r>
              <a:rPr lang="tr-TR" sz="1400" dirty="0"/>
              <a:t>SNİ Danışmanlık (SAP Uzmanı)</a:t>
            </a:r>
          </a:p>
        </p:txBody>
      </p:sp>
      <p:sp>
        <p:nvSpPr>
          <p:cNvPr id="7" name="Rectangle 6">
            <a:extLst>
              <a:ext uri="{FF2B5EF4-FFF2-40B4-BE49-F238E27FC236}">
                <a16:creationId xmlns:a16="http://schemas.microsoft.com/office/drawing/2014/main" id="{BE6FC59A-093B-43C1-9B74-6160FAE3218E}"/>
              </a:ext>
            </a:extLst>
          </p:cNvPr>
          <p:cNvSpPr/>
          <p:nvPr/>
        </p:nvSpPr>
        <p:spPr>
          <a:xfrm>
            <a:off x="4191000" y="990600"/>
            <a:ext cx="4267200" cy="5693866"/>
          </a:xfrm>
          <a:prstGeom prst="rect">
            <a:avLst/>
          </a:prstGeom>
        </p:spPr>
        <p:txBody>
          <a:bodyPr wrap="square">
            <a:spAutoFit/>
          </a:bodyPr>
          <a:lstStyle/>
          <a:p>
            <a:r>
              <a:rPr lang="tr-TR" sz="1400" dirty="0"/>
              <a:t>Garanti Bankası</a:t>
            </a:r>
          </a:p>
          <a:p>
            <a:r>
              <a:rPr lang="tr-TR" sz="1400" dirty="0"/>
              <a:t>Tara Sistem</a:t>
            </a:r>
          </a:p>
          <a:p>
            <a:r>
              <a:rPr lang="tr-TR" sz="1400" dirty="0"/>
              <a:t>ING Bank</a:t>
            </a:r>
          </a:p>
          <a:p>
            <a:r>
              <a:rPr lang="tr-TR" sz="1400" dirty="0"/>
              <a:t>Bilişim Satış Pazarlama</a:t>
            </a:r>
          </a:p>
          <a:p>
            <a:r>
              <a:rPr lang="tr-TR" sz="1400" dirty="0"/>
              <a:t>Koç Bilgi grubu Kadron</a:t>
            </a:r>
          </a:p>
          <a:p>
            <a:r>
              <a:rPr lang="tr-TR" sz="1400" dirty="0" err="1"/>
              <a:t>Sebir</a:t>
            </a:r>
            <a:r>
              <a:rPr lang="tr-TR" sz="1400" dirty="0"/>
              <a:t> Sağlık</a:t>
            </a:r>
          </a:p>
          <a:p>
            <a:r>
              <a:rPr lang="tr-TR" sz="1400" dirty="0"/>
              <a:t>Sabancı Enerji</a:t>
            </a:r>
          </a:p>
          <a:p>
            <a:r>
              <a:rPr lang="tr-TR" sz="1400" dirty="0" err="1"/>
              <a:t>Intertech</a:t>
            </a:r>
            <a:endParaRPr lang="tr-TR" sz="1400" dirty="0"/>
          </a:p>
          <a:p>
            <a:r>
              <a:rPr lang="tr-TR" sz="1400" dirty="0" err="1"/>
              <a:t>Foreks</a:t>
            </a:r>
            <a:r>
              <a:rPr lang="tr-TR" sz="1400" dirty="0"/>
              <a:t> Bilgi İletişim</a:t>
            </a:r>
          </a:p>
          <a:p>
            <a:r>
              <a:rPr lang="tr-TR" sz="1400" dirty="0"/>
              <a:t>Yemeksepeti.com</a:t>
            </a:r>
          </a:p>
          <a:p>
            <a:r>
              <a:rPr lang="tr-TR" sz="1400" dirty="0" err="1"/>
              <a:t>Burgan</a:t>
            </a:r>
            <a:r>
              <a:rPr lang="tr-TR" sz="1400" dirty="0"/>
              <a:t> Bank </a:t>
            </a:r>
          </a:p>
          <a:p>
            <a:r>
              <a:rPr lang="tr-TR" sz="1400" dirty="0"/>
              <a:t>KPMG  Risk Danışmanlığı </a:t>
            </a:r>
          </a:p>
          <a:p>
            <a:r>
              <a:rPr lang="tr-TR" sz="1400" dirty="0" err="1"/>
              <a:t>Giaranti</a:t>
            </a:r>
            <a:r>
              <a:rPr lang="tr-TR" sz="1400" dirty="0"/>
              <a:t> </a:t>
            </a:r>
            <a:r>
              <a:rPr lang="tr-TR" sz="1400" dirty="0" err="1"/>
              <a:t>Factoring</a:t>
            </a:r>
            <a:endParaRPr lang="tr-TR" sz="1400" dirty="0"/>
          </a:p>
          <a:p>
            <a:r>
              <a:rPr lang="tr-TR" sz="1400" dirty="0"/>
              <a:t>GSK Araştırma</a:t>
            </a:r>
          </a:p>
          <a:p>
            <a:r>
              <a:rPr lang="tr-TR" sz="1400" dirty="0"/>
              <a:t>Mey İçki </a:t>
            </a:r>
          </a:p>
          <a:p>
            <a:r>
              <a:rPr lang="tr-TR" sz="1400" dirty="0" err="1"/>
              <a:t>Merryl</a:t>
            </a:r>
            <a:r>
              <a:rPr lang="tr-TR" sz="1400" dirty="0"/>
              <a:t> Lynch</a:t>
            </a:r>
          </a:p>
          <a:p>
            <a:r>
              <a:rPr lang="tr-TR" sz="1400" dirty="0" err="1"/>
              <a:t>Oracle</a:t>
            </a:r>
            <a:r>
              <a:rPr lang="tr-TR" sz="1400" dirty="0"/>
              <a:t> ERP  </a:t>
            </a:r>
          </a:p>
          <a:p>
            <a:r>
              <a:rPr lang="tr-TR" sz="1400" dirty="0" err="1"/>
              <a:t>İnova</a:t>
            </a:r>
            <a:r>
              <a:rPr lang="tr-TR" sz="1400" dirty="0"/>
              <a:t> Bilgi Yönetimi</a:t>
            </a:r>
          </a:p>
          <a:p>
            <a:r>
              <a:rPr lang="tr-TR" sz="1400" dirty="0"/>
              <a:t>Yeditepe BİM Sistem Mühendisi</a:t>
            </a:r>
          </a:p>
          <a:p>
            <a:r>
              <a:rPr lang="tr-TR" sz="1400" dirty="0" err="1"/>
              <a:t>Ernst</a:t>
            </a:r>
            <a:r>
              <a:rPr lang="tr-TR" sz="1400" dirty="0"/>
              <a:t> &amp; </a:t>
            </a:r>
            <a:r>
              <a:rPr lang="tr-TR" sz="1400" dirty="0" err="1"/>
              <a:t>Young</a:t>
            </a:r>
            <a:r>
              <a:rPr lang="tr-TR" sz="1400" dirty="0"/>
              <a:t>  Yönetim Danışmanlığı</a:t>
            </a:r>
          </a:p>
          <a:p>
            <a:r>
              <a:rPr lang="tr-TR" sz="1400" dirty="0"/>
              <a:t>BTL   (SAP partner)</a:t>
            </a:r>
          </a:p>
          <a:p>
            <a:r>
              <a:rPr lang="tr-TR" sz="1400" dirty="0"/>
              <a:t>Finansbank IT </a:t>
            </a:r>
          </a:p>
          <a:p>
            <a:r>
              <a:rPr lang="tr-TR" sz="1400" dirty="0"/>
              <a:t>Volvo</a:t>
            </a:r>
          </a:p>
          <a:p>
            <a:r>
              <a:rPr lang="tr-TR" sz="1400" dirty="0" err="1"/>
              <a:t>Damac</a:t>
            </a:r>
            <a:r>
              <a:rPr lang="tr-TR" sz="1400" dirty="0"/>
              <a:t> (</a:t>
            </a:r>
            <a:r>
              <a:rPr lang="tr-TR" sz="1400" dirty="0" err="1"/>
              <a:t>Social</a:t>
            </a:r>
            <a:r>
              <a:rPr lang="tr-TR" sz="1400" dirty="0"/>
              <a:t> Media </a:t>
            </a:r>
            <a:r>
              <a:rPr lang="tr-TR" sz="1400" dirty="0" err="1"/>
              <a:t>Admin</a:t>
            </a:r>
            <a:r>
              <a:rPr lang="tr-TR" sz="1400" dirty="0"/>
              <a:t>.)</a:t>
            </a:r>
          </a:p>
          <a:p>
            <a:r>
              <a:rPr lang="tr-TR" sz="1400" dirty="0"/>
              <a:t>IBM</a:t>
            </a:r>
          </a:p>
          <a:p>
            <a:r>
              <a:rPr lang="tr-TR" sz="1400" dirty="0" err="1"/>
              <a:t>Bridgestone</a:t>
            </a:r>
            <a:r>
              <a:rPr lang="tr-TR" sz="1400" dirty="0"/>
              <a:t> </a:t>
            </a:r>
            <a:r>
              <a:rPr lang="tr-TR" sz="1400" dirty="0" err="1"/>
              <a:t>Subank</a:t>
            </a:r>
            <a:r>
              <a:rPr lang="tr-TR" sz="1400" dirty="0"/>
              <a:t> IT </a:t>
            </a:r>
          </a:p>
        </p:txBody>
      </p:sp>
      <p:sp>
        <p:nvSpPr>
          <p:cNvPr id="8" name="TextBox 7">
            <a:extLst>
              <a:ext uri="{FF2B5EF4-FFF2-40B4-BE49-F238E27FC236}">
                <a16:creationId xmlns:a16="http://schemas.microsoft.com/office/drawing/2014/main" id="{A711B9A9-C7BD-4E40-BC98-D666CF9FE196}"/>
              </a:ext>
            </a:extLst>
          </p:cNvPr>
          <p:cNvSpPr txBox="1"/>
          <p:nvPr/>
        </p:nvSpPr>
        <p:spPr>
          <a:xfrm>
            <a:off x="2171700" y="380999"/>
            <a:ext cx="5448300" cy="461665"/>
          </a:xfrm>
          <a:prstGeom prst="rect">
            <a:avLst/>
          </a:prstGeom>
          <a:noFill/>
        </p:spPr>
        <p:txBody>
          <a:bodyPr wrap="square" rtlCol="0">
            <a:spAutoFit/>
          </a:bodyPr>
          <a:lstStyle/>
          <a:p>
            <a:r>
              <a:rPr lang="tr-TR" sz="2400" dirty="0"/>
              <a:t>Mezunlarımız nerede işe başlamıştı?</a:t>
            </a:r>
          </a:p>
        </p:txBody>
      </p:sp>
    </p:spTree>
    <p:extLst>
      <p:ext uri="{BB962C8B-B14F-4D97-AF65-F5344CB8AC3E}">
        <p14:creationId xmlns:p14="http://schemas.microsoft.com/office/powerpoint/2010/main" val="252104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9ADE-890D-4E52-ACC5-2868AA458DFF}"/>
              </a:ext>
            </a:extLst>
          </p:cNvPr>
          <p:cNvSpPr>
            <a:spLocks noGrp="1"/>
          </p:cNvSpPr>
          <p:nvPr>
            <p:ph type="title"/>
          </p:nvPr>
        </p:nvSpPr>
        <p:spPr>
          <a:xfrm>
            <a:off x="1114715" y="1142405"/>
            <a:ext cx="7346730" cy="503933"/>
          </a:xfrm>
        </p:spPr>
        <p:txBody>
          <a:bodyPr>
            <a:normAutofit fontScale="90000"/>
          </a:bodyPr>
          <a:lstStyle/>
          <a:p>
            <a:r>
              <a:rPr lang="tr-TR" dirty="0">
                <a:solidFill>
                  <a:srgbClr val="C00000"/>
                </a:solidFill>
              </a:rPr>
              <a:t>Mert Sarıca – Bilgisayar Sis. Tek. Böl. Mezunumuz</a:t>
            </a:r>
          </a:p>
        </p:txBody>
      </p:sp>
      <p:sp>
        <p:nvSpPr>
          <p:cNvPr id="3" name="Rectangle 2">
            <a:extLst>
              <a:ext uri="{FF2B5EF4-FFF2-40B4-BE49-F238E27FC236}">
                <a16:creationId xmlns:a16="http://schemas.microsoft.com/office/drawing/2014/main" id="{5E586F54-3A9F-4334-A008-BF5271C279E2}"/>
              </a:ext>
            </a:extLst>
          </p:cNvPr>
          <p:cNvSpPr/>
          <p:nvPr/>
        </p:nvSpPr>
        <p:spPr>
          <a:xfrm>
            <a:off x="1006676" y="1646338"/>
            <a:ext cx="3903850" cy="3831818"/>
          </a:xfrm>
          <a:prstGeom prst="rect">
            <a:avLst/>
          </a:prstGeom>
        </p:spPr>
        <p:txBody>
          <a:bodyPr wrap="square">
            <a:spAutoFit/>
          </a:bodyPr>
          <a:lstStyle/>
          <a:p>
            <a:r>
              <a:rPr lang="tr-TR" sz="1350" dirty="0"/>
              <a:t>Kariyer hayatım, 2003 yılında eğitim aldığım Yeditepe Üniversitesi‘nin elektronik ders seçme uygulaması üzerinde keşfetmiş olduğum kritik güvenlik zafiyetini üniversite yönetimi ile paylaşmam ile başladı. Bu paylaşım üzerine üniversite yönetimi tarafından başarı bursu ile ödüllendirildim ve 2005 yılında </a:t>
            </a:r>
            <a:r>
              <a:rPr lang="tr-TR" sz="1350" dirty="0" err="1"/>
              <a:t>Ethical</a:t>
            </a:r>
            <a:r>
              <a:rPr lang="tr-TR" sz="1350" dirty="0"/>
              <a:t> Hacker olarak işe alındım. 2006 yılında Yeditepe Üniversitesi, Bilişim Sistemleri ve Teknolojileri bölümünden mezun oldum. 2010 yılında ise Yeditepe Üniversitesi, İngilizce İşletme (MBA) programını tamamladım.</a:t>
            </a:r>
          </a:p>
          <a:p>
            <a:r>
              <a:rPr lang="tr-TR" sz="1350" dirty="0"/>
              <a:t>2018 yılı itibariyle 25 çalışana sahip olan Siber Saldırı Tespit ve Müdahale, Siber Güvenlik Mühendisliği, Siber Tehdit İstihbaratı ve Zafiyet Yönetimi ekiplerinden sorumlu müdür olarak Akbank Siber Güvenlik Merkezi’nde (SGM) görev yapmaktayım.</a:t>
            </a:r>
          </a:p>
        </p:txBody>
      </p:sp>
      <p:pic>
        <p:nvPicPr>
          <p:cNvPr id="1026" name="Picture 2">
            <a:extLst>
              <a:ext uri="{FF2B5EF4-FFF2-40B4-BE49-F238E27FC236}">
                <a16:creationId xmlns:a16="http://schemas.microsoft.com/office/drawing/2014/main" id="{37E9A5E1-753B-4DC0-821A-E0540E73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526" y="2078498"/>
            <a:ext cx="3226799" cy="302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0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9A13-77B2-499A-AD07-40577B7F8BAE}"/>
              </a:ext>
            </a:extLst>
          </p:cNvPr>
          <p:cNvSpPr>
            <a:spLocks noGrp="1"/>
          </p:cNvSpPr>
          <p:nvPr>
            <p:ph type="title"/>
          </p:nvPr>
        </p:nvSpPr>
        <p:spPr>
          <a:xfrm>
            <a:off x="533400" y="1295400"/>
            <a:ext cx="8360205" cy="4348423"/>
          </a:xfrm>
        </p:spPr>
        <p:txBody>
          <a:bodyPr>
            <a:noAutofit/>
          </a:bodyPr>
          <a:lstStyle/>
          <a:p>
            <a:r>
              <a:rPr lang="tr-TR" sz="2101" dirty="0">
                <a:latin typeface="Times New Roman" panose="02020603050405020304" pitchFamily="18" charset="0"/>
                <a:cs typeface="Times New Roman" panose="02020603050405020304" pitchFamily="18" charset="0"/>
              </a:rPr>
              <a:t>Zor ve önemli bir kararın eşiğindesiniz. Tesir altında kalmayınız. Seçtiğiniz meslekle baş başa kalan siz olacaksınız.</a:t>
            </a:r>
            <a:br>
              <a:rPr lang="tr-TR" sz="2101" dirty="0">
                <a:latin typeface="Times New Roman" panose="02020603050405020304" pitchFamily="18" charset="0"/>
                <a:cs typeface="Times New Roman" panose="02020603050405020304" pitchFamily="18" charset="0"/>
              </a:rPr>
            </a:br>
            <a:r>
              <a:rPr lang="tr-TR" sz="2101" dirty="0">
                <a:latin typeface="Times New Roman" panose="02020603050405020304" pitchFamily="18" charset="0"/>
                <a:cs typeface="Times New Roman" panose="02020603050405020304" pitchFamily="18" charset="0"/>
              </a:rPr>
              <a:t>Mevcut durumu değil en verimli çağınızı yaşayacağınız yirmi-otuz yıl sonrasını düşününüz. Bugün popüler olan mesleklerin 20-25 yıl önceki durumunu araştırınız. 1990’larda  internet ve Windows nasıldı? </a:t>
            </a:r>
            <a:r>
              <a:rPr lang="tr-TR" sz="2101" dirty="0" err="1">
                <a:latin typeface="Times New Roman" panose="02020603050405020304" pitchFamily="18" charset="0"/>
                <a:cs typeface="Times New Roman" panose="02020603050405020304" pitchFamily="18" charset="0"/>
              </a:rPr>
              <a:t>WWW’yi</a:t>
            </a:r>
            <a:r>
              <a:rPr lang="tr-TR" sz="2101" dirty="0">
                <a:latin typeface="Times New Roman" panose="02020603050405020304" pitchFamily="18" charset="0"/>
                <a:cs typeface="Times New Roman" panose="02020603050405020304" pitchFamily="18" charset="0"/>
              </a:rPr>
              <a:t>  hangi araştırma kuruluşunda kimler geliştirdi? (revaçta olmayan bir bölümle ilgilidir.) Bunu yazmamım nedeni bilginin ufkunun sınırsız ve öğrenmenin yaşam boyu olduğunu vurgulamaktır. Amerika’da mezuniyete «</a:t>
            </a:r>
            <a:r>
              <a:rPr lang="tr-TR" sz="2101" dirty="0" err="1">
                <a:latin typeface="Times New Roman" panose="02020603050405020304" pitchFamily="18" charset="0"/>
                <a:cs typeface="Times New Roman" panose="02020603050405020304" pitchFamily="18" charset="0"/>
              </a:rPr>
              <a:t>Commencement</a:t>
            </a:r>
            <a:r>
              <a:rPr lang="tr-TR" sz="2101" dirty="0">
                <a:latin typeface="Times New Roman" panose="02020603050405020304" pitchFamily="18" charset="0"/>
                <a:cs typeface="Times New Roman" panose="02020603050405020304" pitchFamily="18" charset="0"/>
              </a:rPr>
              <a:t>» yani başlangıç denilir.</a:t>
            </a:r>
            <a:br>
              <a:rPr lang="tr-TR" sz="2101" dirty="0">
                <a:latin typeface="Times New Roman" panose="02020603050405020304" pitchFamily="18" charset="0"/>
                <a:cs typeface="Times New Roman" panose="02020603050405020304" pitchFamily="18" charset="0"/>
              </a:rPr>
            </a:br>
            <a:r>
              <a:rPr lang="tr-TR" sz="2101" dirty="0">
                <a:latin typeface="Times New Roman" panose="02020603050405020304" pitchFamily="18" charset="0"/>
                <a:cs typeface="Times New Roman" panose="02020603050405020304" pitchFamily="18" charset="0"/>
              </a:rPr>
              <a:t>Diploma belki gerekli ancak asla yeterli şart değildir. Benzerlerinizden nasıl bir adım öne çıkacağınızı düşünün Özgüveniniz önemlidir.. </a:t>
            </a:r>
            <a:br>
              <a:rPr lang="tr-TR" sz="2101" dirty="0">
                <a:latin typeface="Times New Roman" panose="02020603050405020304" pitchFamily="18" charset="0"/>
                <a:cs typeface="Times New Roman" panose="02020603050405020304" pitchFamily="18" charset="0"/>
              </a:rPr>
            </a:br>
            <a:r>
              <a:rPr lang="tr-TR" sz="2101" dirty="0">
                <a:latin typeface="Times New Roman" panose="02020603050405020304" pitchFamily="18" charset="0"/>
                <a:cs typeface="Times New Roman" panose="02020603050405020304" pitchFamily="18" charset="0"/>
              </a:rPr>
              <a:t>Sınavda başarı ve zihin açıklığı, yerleştirme aşamasında iyi şanslar dilerim.</a:t>
            </a:r>
            <a:br>
              <a:rPr lang="tr-TR" sz="2101" dirty="0">
                <a:latin typeface="Times New Roman" panose="02020603050405020304" pitchFamily="18" charset="0"/>
                <a:cs typeface="Times New Roman" panose="02020603050405020304" pitchFamily="18" charset="0"/>
              </a:rPr>
            </a:br>
            <a:r>
              <a:rPr lang="tr-TR" sz="2101" dirty="0">
                <a:latin typeface="Times New Roman" panose="02020603050405020304" pitchFamily="18" charset="0"/>
                <a:cs typeface="Times New Roman" panose="02020603050405020304" pitchFamily="18" charset="0"/>
              </a:rPr>
              <a:t>Saygı ve sevgilerimle</a:t>
            </a:r>
          </a:p>
        </p:txBody>
      </p:sp>
      <p:sp>
        <p:nvSpPr>
          <p:cNvPr id="3" name="TextBox 2">
            <a:extLst>
              <a:ext uri="{FF2B5EF4-FFF2-40B4-BE49-F238E27FC236}">
                <a16:creationId xmlns:a16="http://schemas.microsoft.com/office/drawing/2014/main" id="{8CF568B9-BBD7-474F-BDC5-79564981DF52}"/>
              </a:ext>
            </a:extLst>
          </p:cNvPr>
          <p:cNvSpPr txBox="1"/>
          <p:nvPr/>
        </p:nvSpPr>
        <p:spPr>
          <a:xfrm>
            <a:off x="990601" y="609600"/>
            <a:ext cx="7344772" cy="424860"/>
          </a:xfrm>
          <a:prstGeom prst="rect">
            <a:avLst/>
          </a:prstGeom>
          <a:noFill/>
        </p:spPr>
        <p:txBody>
          <a:bodyPr wrap="square" rtlCol="0">
            <a:spAutoFit/>
          </a:bodyPr>
          <a:lstStyle/>
          <a:p>
            <a:pPr>
              <a:lnSpc>
                <a:spcPct val="90000"/>
              </a:lnSpc>
            </a:pPr>
            <a:r>
              <a:rPr lang="tr-TR" sz="2401" dirty="0"/>
              <a:t>Sonuç</a:t>
            </a:r>
          </a:p>
        </p:txBody>
      </p:sp>
    </p:spTree>
    <p:extLst>
      <p:ext uri="{BB962C8B-B14F-4D97-AF65-F5344CB8AC3E}">
        <p14:creationId xmlns:p14="http://schemas.microsoft.com/office/powerpoint/2010/main" val="39916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626E-CCE5-4081-A5A4-EBCAF7D67689}"/>
              </a:ext>
            </a:extLst>
          </p:cNvPr>
          <p:cNvSpPr>
            <a:spLocks noGrp="1"/>
          </p:cNvSpPr>
          <p:nvPr>
            <p:ph type="title"/>
          </p:nvPr>
        </p:nvSpPr>
        <p:spPr>
          <a:xfrm>
            <a:off x="970613" y="1142405"/>
            <a:ext cx="7202776" cy="1152174"/>
          </a:xfrm>
        </p:spPr>
        <p:txBody>
          <a:bodyPr>
            <a:normAutofit fontScale="90000"/>
          </a:bodyPr>
          <a:lstStyle/>
          <a:p>
            <a:r>
              <a:rPr lang="tr-TR" sz="4051" dirty="0"/>
              <a:t>İlginiz için</a:t>
            </a:r>
            <a:br>
              <a:rPr lang="tr-TR" sz="4051" dirty="0"/>
            </a:br>
            <a:r>
              <a:rPr lang="tr-TR" sz="4051" dirty="0"/>
              <a:t>teşekkür ederim</a:t>
            </a:r>
          </a:p>
        </p:txBody>
      </p:sp>
      <p:pic>
        <p:nvPicPr>
          <p:cNvPr id="3" name="Picture 2">
            <a:extLst>
              <a:ext uri="{FF2B5EF4-FFF2-40B4-BE49-F238E27FC236}">
                <a16:creationId xmlns:a16="http://schemas.microsoft.com/office/drawing/2014/main" id="{D47EBE1E-F583-4843-9137-37FB255785AD}"/>
              </a:ext>
            </a:extLst>
          </p:cNvPr>
          <p:cNvPicPr>
            <a:picLocks noChangeAspect="1"/>
          </p:cNvPicPr>
          <p:nvPr/>
        </p:nvPicPr>
        <p:blipFill>
          <a:blip r:embed="rId3"/>
          <a:stretch>
            <a:fillRect/>
          </a:stretch>
        </p:blipFill>
        <p:spPr>
          <a:xfrm>
            <a:off x="1816977" y="2402619"/>
            <a:ext cx="5131906" cy="3421271"/>
          </a:xfrm>
          <a:prstGeom prst="rect">
            <a:avLst/>
          </a:prstGeom>
        </p:spPr>
      </p:pic>
    </p:spTree>
    <p:extLst>
      <p:ext uri="{BB962C8B-B14F-4D97-AF65-F5344CB8AC3E}">
        <p14:creationId xmlns:p14="http://schemas.microsoft.com/office/powerpoint/2010/main" val="375299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E7F6-15C8-4EC5-AA45-25FC6B90EBE1}"/>
              </a:ext>
            </a:extLst>
          </p:cNvPr>
          <p:cNvSpPr>
            <a:spLocks noGrp="1"/>
          </p:cNvSpPr>
          <p:nvPr>
            <p:ph type="title"/>
          </p:nvPr>
        </p:nvSpPr>
        <p:spPr>
          <a:xfrm>
            <a:off x="457200" y="704088"/>
            <a:ext cx="8229600" cy="672150"/>
          </a:xfrm>
        </p:spPr>
        <p:txBody>
          <a:bodyPr>
            <a:normAutofit fontScale="90000"/>
          </a:bodyPr>
          <a:lstStyle/>
          <a:p>
            <a:r>
              <a:rPr lang="tr-TR" dirty="0"/>
              <a:t>Ticari Bilimler Fakültesi</a:t>
            </a:r>
          </a:p>
        </p:txBody>
      </p:sp>
      <p:pic>
        <p:nvPicPr>
          <p:cNvPr id="5" name="Content Placeholder 4" descr="A large white building&#10;&#10;Description automatically generated">
            <a:extLst>
              <a:ext uri="{FF2B5EF4-FFF2-40B4-BE49-F238E27FC236}">
                <a16:creationId xmlns:a16="http://schemas.microsoft.com/office/drawing/2014/main" id="{0B56B4D4-228C-4BEE-B6F1-45A458EB64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738" y="1999878"/>
            <a:ext cx="5396785" cy="3887380"/>
          </a:xfrm>
        </p:spPr>
      </p:pic>
      <p:sp>
        <p:nvSpPr>
          <p:cNvPr id="6" name="Rectangle 5">
            <a:extLst>
              <a:ext uri="{FF2B5EF4-FFF2-40B4-BE49-F238E27FC236}">
                <a16:creationId xmlns:a16="http://schemas.microsoft.com/office/drawing/2014/main" id="{E603C9FA-BA56-485C-B6AC-7085565AB57C}"/>
              </a:ext>
            </a:extLst>
          </p:cNvPr>
          <p:cNvSpPr/>
          <p:nvPr/>
        </p:nvSpPr>
        <p:spPr>
          <a:xfrm>
            <a:off x="5976523" y="1376238"/>
            <a:ext cx="2921123" cy="4401205"/>
          </a:xfrm>
          <a:prstGeom prst="rect">
            <a:avLst/>
          </a:prstGeom>
        </p:spPr>
        <p:txBody>
          <a:bodyPr wrap="square">
            <a:spAutoFit/>
          </a:bodyPr>
          <a:lstStyle/>
          <a:p>
            <a:r>
              <a:rPr lang="tr-TR" sz="2000" dirty="0"/>
              <a:t>Ticari Bilimler Fakültesi mezunlarından %92’si 18 ay içinde kendi sektöründe istihdam edilmişlerdir.</a:t>
            </a:r>
          </a:p>
          <a:p>
            <a:r>
              <a:rPr lang="tr-TR" sz="2000" dirty="0"/>
              <a:t>Geçen yıl, Bilişim Sistemleri ve Teknolojileri bölümü mezunlarından %92’si, Yönetim Bilişim Sistemleri mezunlarından %98’i kendi sektörlerinde çalışmaktadırlar. </a:t>
            </a:r>
          </a:p>
        </p:txBody>
      </p:sp>
    </p:spTree>
    <p:extLst>
      <p:ext uri="{BB962C8B-B14F-4D97-AF65-F5344CB8AC3E}">
        <p14:creationId xmlns:p14="http://schemas.microsoft.com/office/powerpoint/2010/main" val="34555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8226-D324-471D-B491-1C3B1A86ECB5}"/>
              </a:ext>
            </a:extLst>
          </p:cNvPr>
          <p:cNvSpPr>
            <a:spLocks noGrp="1"/>
          </p:cNvSpPr>
          <p:nvPr>
            <p:ph type="title"/>
          </p:nvPr>
        </p:nvSpPr>
        <p:spPr>
          <a:xfrm>
            <a:off x="970613" y="856580"/>
            <a:ext cx="7202776" cy="519657"/>
          </a:xfrm>
        </p:spPr>
        <p:txBody>
          <a:bodyPr>
            <a:normAutofit fontScale="90000"/>
          </a:bodyPr>
          <a:lstStyle/>
          <a:p>
            <a:r>
              <a:rPr lang="tr-TR" dirty="0"/>
              <a:t>Bölümün Ticari Bilimlerdeki konumunun avantajları</a:t>
            </a:r>
          </a:p>
        </p:txBody>
      </p:sp>
      <p:sp>
        <p:nvSpPr>
          <p:cNvPr id="3" name="Content Placeholder 2">
            <a:extLst>
              <a:ext uri="{FF2B5EF4-FFF2-40B4-BE49-F238E27FC236}">
                <a16:creationId xmlns:a16="http://schemas.microsoft.com/office/drawing/2014/main" id="{8794282F-847B-4549-B29A-C94C4FB66180}"/>
              </a:ext>
            </a:extLst>
          </p:cNvPr>
          <p:cNvSpPr>
            <a:spLocks noGrp="1"/>
          </p:cNvSpPr>
          <p:nvPr>
            <p:ph sz="half" idx="1"/>
          </p:nvPr>
        </p:nvSpPr>
        <p:spPr>
          <a:xfrm>
            <a:off x="790596" y="1538298"/>
            <a:ext cx="4535812" cy="4159545"/>
          </a:xfrm>
        </p:spPr>
        <p:txBody>
          <a:bodyPr>
            <a:normAutofit fontScale="92500" lnSpcReduction="20000"/>
          </a:bodyPr>
          <a:lstStyle/>
          <a:p>
            <a:r>
              <a:rPr lang="tr-TR" dirty="0"/>
              <a:t>Ticari Bilimlerin uygulamaya verdiği önem.</a:t>
            </a:r>
          </a:p>
          <a:p>
            <a:r>
              <a:rPr lang="tr-TR" dirty="0"/>
              <a:t>Bunun sağladığı sektörle yakın ilişki</a:t>
            </a:r>
          </a:p>
          <a:p>
            <a:r>
              <a:rPr lang="tr-TR" dirty="0"/>
              <a:t>Yakın ilişkimizin olduğu 9 diğer Bölüm</a:t>
            </a:r>
          </a:p>
          <a:p>
            <a:r>
              <a:rPr lang="tr-TR" dirty="0"/>
              <a:t>► Bilgi Güvenliği Teknolojileri Bölümü</a:t>
            </a:r>
          </a:p>
          <a:p>
            <a:r>
              <a:rPr lang="tr-TR" dirty="0"/>
              <a:t>► Elektronik Ticaret ve Teknoloji Yön. Böl.</a:t>
            </a:r>
          </a:p>
          <a:p>
            <a:r>
              <a:rPr lang="tr-TR" dirty="0"/>
              <a:t>► Turizm ve Otel İşletmeciliği Bölümü</a:t>
            </a:r>
          </a:p>
          <a:p>
            <a:r>
              <a:rPr lang="tr-TR" dirty="0"/>
              <a:t>► Uluslararası Finans Bölümü</a:t>
            </a:r>
          </a:p>
          <a:p>
            <a:r>
              <a:rPr lang="tr-TR" dirty="0"/>
              <a:t>► Uluslararası Lojistik ve Taşımacılık Böl.</a:t>
            </a:r>
          </a:p>
          <a:p>
            <a:r>
              <a:rPr lang="tr-TR" dirty="0"/>
              <a:t>► Uluslararası Ticaret ve İşletmecilik Böl.</a:t>
            </a:r>
          </a:p>
          <a:p>
            <a:r>
              <a:rPr lang="tr-TR" dirty="0"/>
              <a:t>► Uluslararası Ulaştırma Sistemleri Bölümü</a:t>
            </a:r>
          </a:p>
          <a:p>
            <a:r>
              <a:rPr lang="tr-TR" dirty="0"/>
              <a:t>► Yönetim Bilişim Sistemleri Bölümü</a:t>
            </a:r>
          </a:p>
          <a:p>
            <a:r>
              <a:rPr lang="tr-TR" dirty="0"/>
              <a:t>► UBYO Yazılım Geliştirme Bölümü</a:t>
            </a:r>
          </a:p>
          <a:p>
            <a:endParaRPr lang="tr-TR" dirty="0"/>
          </a:p>
          <a:p>
            <a:endParaRPr lang="tr-TR" dirty="0"/>
          </a:p>
          <a:p>
            <a:endParaRPr lang="tr-TR" dirty="0"/>
          </a:p>
          <a:p>
            <a:endParaRPr lang="tr-TR" dirty="0"/>
          </a:p>
          <a:p>
            <a:endParaRPr lang="tr-TR" dirty="0"/>
          </a:p>
          <a:p>
            <a:endParaRPr lang="tr-TR" dirty="0"/>
          </a:p>
        </p:txBody>
      </p:sp>
      <p:pic>
        <p:nvPicPr>
          <p:cNvPr id="8" name="Content Placeholder 7" descr="A group of people standing in a room&#10;&#10;Description automatically generated">
            <a:extLst>
              <a:ext uri="{FF2B5EF4-FFF2-40B4-BE49-F238E27FC236}">
                <a16:creationId xmlns:a16="http://schemas.microsoft.com/office/drawing/2014/main" id="{60A90747-91FF-4A4D-BBE9-7C3B202B516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22459" y="2456639"/>
            <a:ext cx="3644038" cy="2733028"/>
          </a:xfrm>
        </p:spPr>
      </p:pic>
    </p:spTree>
    <p:extLst>
      <p:ext uri="{BB962C8B-B14F-4D97-AF65-F5344CB8AC3E}">
        <p14:creationId xmlns:p14="http://schemas.microsoft.com/office/powerpoint/2010/main" val="6406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tr-TR" dirty="0"/>
              <a:t>Olanaklar</a:t>
            </a:r>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r>
              <a:rPr lang="tr-TR" sz="2800" dirty="0"/>
              <a:t>Fakültemiz başarılı öğrencilerine, değişik alanlarda uzmanlaşmalarını sağlayacak </a:t>
            </a:r>
            <a:r>
              <a:rPr lang="tr-TR" sz="2800" b="1" dirty="0"/>
              <a:t>"çift anadal</a:t>
            </a:r>
            <a:r>
              <a:rPr lang="tr-TR" sz="2800" dirty="0"/>
              <a:t>" ve "</a:t>
            </a:r>
            <a:r>
              <a:rPr lang="tr-TR" sz="2800" b="1" dirty="0"/>
              <a:t>yandal" </a:t>
            </a:r>
            <a:r>
              <a:rPr lang="tr-TR" sz="2800" dirty="0"/>
              <a:t>programları ile birden fazla bölümü bitirme olanağı tanımaktadır. Öğrencilerimiz eğitime başladıktan sonra "çift anadal" ve "yandal" programlarını seçtikleri için daha bilinçli olarak, ilgi ve becerileri doğrultusunda uzmanlaşma olanağına sahip olmaktadırlar.</a:t>
            </a:r>
          </a:p>
          <a:p>
            <a:r>
              <a:rPr lang="tr-TR" sz="2800" dirty="0"/>
              <a:t>Çift </a:t>
            </a:r>
            <a:r>
              <a:rPr lang="tr-TR" sz="2800" dirty="0" err="1"/>
              <a:t>anadal</a:t>
            </a:r>
            <a:r>
              <a:rPr lang="tr-TR" sz="2800" dirty="0"/>
              <a:t> için burslu 3.25 burssuz 2.75 ortalama gerekir.</a:t>
            </a:r>
          </a:p>
          <a:p>
            <a:r>
              <a:rPr lang="tr-TR" sz="2800" dirty="0"/>
              <a:t>Ticari Bilimler Fakültesi çağdaş eğitim program ve uygulamaları ile uluslararası standartlarda eğitim vermektedir. Fakültemizin uygulamaya verdiği önem doğrultusunda teorik dersler alanlarında yetkin akademisyenler, uygulamalı dersler ise ilgili sektörden gelen, alanlarında isim yapmış uzmanlar tarfından verilmektedir. Dolayısı ile Ticari Bilimler Fakültesinde teori ile pratik arasında sıkı bir ilişki kurulmuştur.</a:t>
            </a:r>
          </a:p>
          <a:p>
            <a:r>
              <a:rPr lang="tr-TR" sz="2800" dirty="0"/>
              <a:t>Mezun olacak öğrencilerimizin piyasanın gereksinimlerinin de ötesinde becerilerle donatılmaları nedeniyle iş hayatına ayrıcalıklı olarak başlayacaklarına inanmaktayız. </a:t>
            </a:r>
          </a:p>
          <a:p>
            <a:endParaRPr lang="tr-TR" sz="2400" dirty="0"/>
          </a:p>
          <a:p>
            <a:endParaRPr lang="tr-TR" dirty="0"/>
          </a:p>
        </p:txBody>
      </p:sp>
    </p:spTree>
    <p:extLst>
      <p:ext uri="{BB962C8B-B14F-4D97-AF65-F5344CB8AC3E}">
        <p14:creationId xmlns:p14="http://schemas.microsoft.com/office/powerpoint/2010/main" val="423634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Tarihi Bilgi</a:t>
            </a:r>
          </a:p>
        </p:txBody>
      </p:sp>
      <p:sp>
        <p:nvSpPr>
          <p:cNvPr id="3" name="Content Placeholder 2"/>
          <p:cNvSpPr>
            <a:spLocks noGrp="1"/>
          </p:cNvSpPr>
          <p:nvPr>
            <p:ph idx="1"/>
          </p:nvPr>
        </p:nvSpPr>
        <p:spPr/>
        <p:txBody>
          <a:bodyPr>
            <a:normAutofit lnSpcReduction="10000"/>
          </a:bodyPr>
          <a:lstStyle/>
          <a:p>
            <a:r>
              <a:rPr lang="tr-TR" dirty="0"/>
              <a:t>Bilgisayar donanım ve yazılımı yaklaşık üç yılda bir tümüyle yenilenmektedir.</a:t>
            </a:r>
          </a:p>
          <a:p>
            <a:r>
              <a:rPr lang="tr-TR" dirty="0"/>
              <a:t>Bilgisayar mühendislerinin anahtar teslim projeleri sıklıkla yenilenme ihtiyacı göstermektedir. Bu yenilemeler sırasında zaman ve müşteri kaybı, uyarlama güçlükleri oluşmaktadır.</a:t>
            </a:r>
          </a:p>
          <a:p>
            <a:r>
              <a:rPr lang="tr-TR" dirty="0"/>
              <a:t>Bu nedenle hem bilişimdeki yenilikleri izleyebilen hem de yöneticiliği bilen elemanlara ihtiyaç vardır.</a:t>
            </a:r>
          </a:p>
          <a:p>
            <a:r>
              <a:rPr lang="tr-TR" dirty="0"/>
              <a:t>Bu ihtiyacı önce Fransızlar saptadı ve programı oluşturdu. Daha sonra Almanya, ABD ve 2000 yılından itibaren Türkiye’de de bu tür programlar oluştu.</a:t>
            </a:r>
          </a:p>
        </p:txBody>
      </p:sp>
    </p:spTree>
    <p:extLst>
      <p:ext uri="{BB962C8B-B14F-4D97-AF65-F5344CB8AC3E}">
        <p14:creationId xmlns:p14="http://schemas.microsoft.com/office/powerpoint/2010/main" val="92893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30298"/>
          </a:xfrm>
        </p:spPr>
        <p:txBody>
          <a:bodyPr/>
          <a:lstStyle/>
          <a:p>
            <a:r>
              <a:rPr lang="tr-TR" dirty="0"/>
              <a:t>Sektör ile işbirliği </a:t>
            </a:r>
          </a:p>
        </p:txBody>
      </p:sp>
      <p:sp>
        <p:nvSpPr>
          <p:cNvPr id="3" name="Content Placeholder 2"/>
          <p:cNvSpPr>
            <a:spLocks noGrp="1"/>
          </p:cNvSpPr>
          <p:nvPr>
            <p:ph idx="1"/>
          </p:nvPr>
        </p:nvSpPr>
        <p:spPr>
          <a:xfrm>
            <a:off x="457200" y="1935480"/>
            <a:ext cx="8229600" cy="1874520"/>
          </a:xfrm>
        </p:spPr>
        <p:txBody>
          <a:bodyPr>
            <a:normAutofit fontScale="92500"/>
          </a:bodyPr>
          <a:lstStyle/>
          <a:p>
            <a:r>
              <a:rPr lang="tr-TR" dirty="0"/>
              <a:t>Staj Yükümlülüğü</a:t>
            </a:r>
          </a:p>
          <a:p>
            <a:r>
              <a:rPr lang="tr-TR" dirty="0"/>
              <a:t>Bitirme Projesi Yükümlülüğü</a:t>
            </a:r>
          </a:p>
          <a:p>
            <a:r>
              <a:rPr lang="tr-TR" dirty="0"/>
              <a:t>Öğretim üyelerimizin belirli bir bölümü sektörden gelir.</a:t>
            </a:r>
          </a:p>
          <a:p>
            <a:r>
              <a:rPr lang="tr-TR" dirty="0"/>
              <a:t>Program sıklıkla gözden geçirilmektedir.</a:t>
            </a:r>
          </a:p>
          <a:p>
            <a:endParaRPr lang="tr-TR" dirty="0"/>
          </a:p>
        </p:txBody>
      </p:sp>
      <p:pic>
        <p:nvPicPr>
          <p:cNvPr id="4" name="Picture 3">
            <a:extLst>
              <a:ext uri="{FF2B5EF4-FFF2-40B4-BE49-F238E27FC236}">
                <a16:creationId xmlns:a16="http://schemas.microsoft.com/office/drawing/2014/main" id="{98DAE738-6EC2-477B-9932-4C315C368C50}"/>
              </a:ext>
            </a:extLst>
          </p:cNvPr>
          <p:cNvPicPr>
            <a:picLocks noChangeAspect="1"/>
          </p:cNvPicPr>
          <p:nvPr/>
        </p:nvPicPr>
        <p:blipFill>
          <a:blip r:embed="rId3"/>
          <a:stretch>
            <a:fillRect/>
          </a:stretch>
        </p:blipFill>
        <p:spPr>
          <a:xfrm>
            <a:off x="1501834" y="4015812"/>
            <a:ext cx="6140331" cy="2138100"/>
          </a:xfrm>
          <a:prstGeom prst="rect">
            <a:avLst/>
          </a:prstGeom>
        </p:spPr>
      </p:pic>
    </p:spTree>
    <p:extLst>
      <p:ext uri="{BB962C8B-B14F-4D97-AF65-F5344CB8AC3E}">
        <p14:creationId xmlns:p14="http://schemas.microsoft.com/office/powerpoint/2010/main" val="347784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1EF5-EB91-4F8B-BBBF-C45E713112A6}"/>
              </a:ext>
            </a:extLst>
          </p:cNvPr>
          <p:cNvSpPr>
            <a:spLocks noGrp="1"/>
          </p:cNvSpPr>
          <p:nvPr>
            <p:ph type="title"/>
          </p:nvPr>
        </p:nvSpPr>
        <p:spPr/>
        <p:txBody>
          <a:bodyPr>
            <a:normAutofit fontScale="90000"/>
          </a:bodyPr>
          <a:lstStyle/>
          <a:p>
            <a:r>
              <a:rPr lang="tr-TR" dirty="0"/>
              <a:t>Bilişim Sistemleri ve Teknolojisinin temel amaç  ve ilkeleri </a:t>
            </a:r>
          </a:p>
        </p:txBody>
      </p:sp>
      <p:sp>
        <p:nvSpPr>
          <p:cNvPr id="6" name="Rectangle 5">
            <a:extLst>
              <a:ext uri="{FF2B5EF4-FFF2-40B4-BE49-F238E27FC236}">
                <a16:creationId xmlns:a16="http://schemas.microsoft.com/office/drawing/2014/main" id="{21F46CAA-D422-4894-B551-41744F7B47BD}"/>
              </a:ext>
            </a:extLst>
          </p:cNvPr>
          <p:cNvSpPr/>
          <p:nvPr/>
        </p:nvSpPr>
        <p:spPr>
          <a:xfrm>
            <a:off x="838200" y="1847088"/>
            <a:ext cx="7086600" cy="4401205"/>
          </a:xfrm>
          <a:prstGeom prst="rect">
            <a:avLst/>
          </a:prstGeom>
        </p:spPr>
        <p:txBody>
          <a:bodyPr wrap="square">
            <a:spAutoFit/>
          </a:bodyPr>
          <a:lstStyle/>
          <a:p>
            <a:r>
              <a:rPr lang="tr-TR" sz="2800" dirty="0">
                <a:latin typeface="Times New Roman" panose="02020603050405020304" pitchFamily="18" charset="0"/>
                <a:cs typeface="Times New Roman" panose="02020603050405020304" pitchFamily="18" charset="0"/>
              </a:rPr>
              <a:t>Verinin İlişkileri (Sistemsel, yapısal)</a:t>
            </a:r>
          </a:p>
          <a:p>
            <a:r>
              <a:rPr lang="tr-TR" sz="2800" dirty="0">
                <a:latin typeface="Times New Roman" panose="02020603050405020304" pitchFamily="18" charset="0"/>
                <a:cs typeface="Times New Roman" panose="02020603050405020304" pitchFamily="18" charset="0"/>
              </a:rPr>
              <a:t>Verinin Sistem içerisinde rollerinin tanımı</a:t>
            </a:r>
          </a:p>
          <a:p>
            <a:r>
              <a:rPr lang="tr-TR" sz="2800" dirty="0">
                <a:latin typeface="Times New Roman" panose="02020603050405020304" pitchFamily="18" charset="0"/>
                <a:cs typeface="Times New Roman" panose="02020603050405020304" pitchFamily="18" charset="0"/>
              </a:rPr>
              <a:t>Verinin ve veri sisteminin görselleştirilmesi</a:t>
            </a:r>
          </a:p>
          <a:p>
            <a:r>
              <a:rPr lang="tr-TR" sz="2800" dirty="0">
                <a:latin typeface="Times New Roman" panose="02020603050405020304" pitchFamily="18" charset="0"/>
                <a:cs typeface="Times New Roman" panose="02020603050405020304" pitchFamily="18" charset="0"/>
              </a:rPr>
              <a:t>Veri ve sistemlerin daha iyi ve efektif çalışması</a:t>
            </a:r>
          </a:p>
          <a:p>
            <a:r>
              <a:rPr lang="tr-TR" sz="2800" dirty="0">
                <a:latin typeface="Times New Roman" panose="02020603050405020304" pitchFamily="18" charset="0"/>
                <a:cs typeface="Times New Roman" panose="02020603050405020304" pitchFamily="18" charset="0"/>
              </a:rPr>
              <a:t>Veri ile elde edilen sonuçların yönlendirilmesi</a:t>
            </a:r>
          </a:p>
          <a:p>
            <a:r>
              <a:rPr lang="tr-TR" sz="2800" dirty="0">
                <a:latin typeface="Times New Roman" panose="02020603050405020304" pitchFamily="18" charset="0"/>
                <a:cs typeface="Times New Roman" panose="02020603050405020304" pitchFamily="18" charset="0"/>
              </a:rPr>
              <a:t>Bilişim Sistemleri ve Teknolojisi donanım, yazılım ve diğer ağ bileşenlerinin işlevsel kalması.</a:t>
            </a:r>
          </a:p>
          <a:p>
            <a:r>
              <a:rPr lang="tr-TR" sz="2800" dirty="0">
                <a:latin typeface="Times New Roman" panose="02020603050405020304" pitchFamily="18" charset="0"/>
                <a:cs typeface="Times New Roman" panose="02020603050405020304" pitchFamily="18" charset="0"/>
              </a:rPr>
              <a:t>Bu olanakların kullanıcının ihtiyacına göre yapılandırılması.</a:t>
            </a:r>
          </a:p>
        </p:txBody>
      </p:sp>
    </p:spTree>
    <p:extLst>
      <p:ext uri="{BB962C8B-B14F-4D97-AF65-F5344CB8AC3E}">
        <p14:creationId xmlns:p14="http://schemas.microsoft.com/office/powerpoint/2010/main" val="322855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tr-TR" sz="4000" dirty="0"/>
              <a:t>BİLİŞİM SİSTEMLERİ VE TEKNOLOJİLERİ</a:t>
            </a:r>
          </a:p>
        </p:txBody>
      </p:sp>
      <p:sp>
        <p:nvSpPr>
          <p:cNvPr id="3" name="Content Placeholder 2"/>
          <p:cNvSpPr>
            <a:spLocks noGrp="1"/>
          </p:cNvSpPr>
          <p:nvPr>
            <p:ph idx="1"/>
          </p:nvPr>
        </p:nvSpPr>
        <p:spPr>
          <a:xfrm>
            <a:off x="304800" y="1219200"/>
            <a:ext cx="8534400" cy="5486400"/>
          </a:xfrm>
        </p:spPr>
        <p:txBody>
          <a:bodyPr>
            <a:normAutofit/>
          </a:bodyPr>
          <a:lstStyle/>
          <a:p>
            <a:r>
              <a:rPr lang="tr-TR" sz="2000" dirty="0">
                <a:cs typeface="Times New Roman" pitchFamily="18" charset="0"/>
              </a:rPr>
              <a:t>Bilişim, bilgisayar teknolojileri ve işletme alanını bir araya getiren bir disiplindir. Bilişim Sistemleri ve Teknolojileri Bölümü, klasik bilgisayar mühendisliği programlarında yer alan dersleri içermesinin yanında, İşletmecilik ve diğer ilgili disiplinlerin kuramlarıyla desteklenmiş eğitimiyle mezunlarına çok geniş bir istihdam alanı sağlamaktadır. </a:t>
            </a:r>
          </a:p>
          <a:p>
            <a:r>
              <a:rPr lang="tr-TR" sz="2000" dirty="0">
                <a:cs typeface="Times New Roman" pitchFamily="18" charset="0"/>
              </a:rPr>
              <a:t>Bölüm, çağdaş bilim ve teknolojideki gelişmelerin önünü açan bilgi-odaklı yaklaşımı ve disiplinlerarası eğitim altyapısıyla günümüz karmaşık iş ortamlarında başarıyla faaliyet gösterebilecek, alanlarında yetkin ve çok yönlü profesyonelleri yetiştirmeyi amaçlamış bir bölümdür. Bu misyonla yola çıkmış olan bölüm, güncel ve teorik bilgileri öğrencilerine sunan, aynı zamanda bu teorik bilgilere uygulama alanı yaratarak araştırma ve problem çözme yeteneği gelişmiş, yaratıcı, nesnel ve analitik düşünce yapısına sahip bireyler yetiştirmeyi sağlayacaktır. </a:t>
            </a:r>
          </a:p>
          <a:p>
            <a:r>
              <a:rPr lang="tr-TR" sz="2000" dirty="0">
                <a:cs typeface="Times New Roman" pitchFamily="18" charset="0"/>
              </a:rPr>
              <a:t>Mezunlarımız, elde ettikleri bilimsel bilgi ve yetenekleri, teknolojik ilerleme ve üretkenliğe dönüştürecek sistematiği kazanmış olacaklardır.</a:t>
            </a:r>
          </a:p>
          <a:p>
            <a:endParaRPr lang="tr-TR"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386</TotalTime>
  <Words>2344</Words>
  <Application>Microsoft Office PowerPoint</Application>
  <PresentationFormat>On-screen Show (4:3)</PresentationFormat>
  <Paragraphs>214</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Constantia</vt:lpstr>
      <vt:lpstr>Euphemia</vt:lpstr>
      <vt:lpstr>Times New Roman</vt:lpstr>
      <vt:lpstr>Wingdings 2</vt:lpstr>
      <vt:lpstr>Flow</vt:lpstr>
      <vt:lpstr>Serenity 16x9</vt:lpstr>
      <vt:lpstr>BÖLÜM TANITIMI:  BİLİŞİM SİSTEMLERİ VE TEKNOLOJİLERİ</vt:lpstr>
      <vt:lpstr>   TİCARİ BİLİMLERİ FAKÜLTESİ </vt:lpstr>
      <vt:lpstr>Ticari Bilimler Fakültesi</vt:lpstr>
      <vt:lpstr>Bölümün Ticari Bilimlerdeki konumunun avantajları</vt:lpstr>
      <vt:lpstr>Olanaklar</vt:lpstr>
      <vt:lpstr>Tarihi Bilgi</vt:lpstr>
      <vt:lpstr>Sektör ile işbirliği </vt:lpstr>
      <vt:lpstr>Bilişim Sistemleri ve Teknolojisinin temel amaç  ve ilkeleri </vt:lpstr>
      <vt:lpstr>BİLİŞİM SİSTEMLERİ VE TEKNOLOJİLERİ</vt:lpstr>
      <vt:lpstr>Bilişim Sistemleri ve Teknolojileri</vt:lpstr>
      <vt:lpstr>Bilişim Sistemleri Bölümü</vt:lpstr>
      <vt:lpstr>Yıllara Göre Akademik Eğitimlerimiz </vt:lpstr>
      <vt:lpstr>Seçimlik Dersler</vt:lpstr>
      <vt:lpstr>Öğrenci ve Mezun Sayılarımız</vt:lpstr>
      <vt:lpstr>Erasmus Anlaşması olan üniversiteler:</vt:lpstr>
      <vt:lpstr>Çift Anadal Programları</vt:lpstr>
      <vt:lpstr> Kariyer Olanakları</vt:lpstr>
      <vt:lpstr>Puanlar</vt:lpstr>
      <vt:lpstr>Bölümü seçmek isteyen adaylara hatırlatmalar</vt:lpstr>
      <vt:lpstr>PowerPoint Presentation</vt:lpstr>
      <vt:lpstr>PowerPoint Presentation</vt:lpstr>
      <vt:lpstr>DEVAM EDECEKLER: YÖNETİM BİLİŞİM SİSTEMLERİ YÜKSEK LİSANS PROGRAMI</vt:lpstr>
      <vt:lpstr>Öğrenci Görüşü: </vt:lpstr>
      <vt:lpstr>Yeni Mezun Görüşü:</vt:lpstr>
      <vt:lpstr>PowerPoint Presentation</vt:lpstr>
      <vt:lpstr>Mert Sarıca – Bilgisayar Sis. Tek. Böl. Mezunumuz</vt:lpstr>
      <vt:lpstr>Zor ve önemli bir kararın eşiğindesiniz. Tesir altında kalmayınız. Seçtiğiniz meslekle baş başa kalan siz olacaksınız. Mevcut durumu değil en verimli çağınızı yaşayacağınız yirmi-otuz yıl sonrasını düşününüz. Bugün popüler olan mesleklerin 20-25 yıl önceki durumunu araştırınız. 1990’larda  internet ve Windows nasıldı? WWW’yi  hangi araştırma kuruluşunda kimler geliştirdi? (revaçta olmayan bir bölümle ilgilidir.) Bunu yazmamım nedeni bilginin ufkunun sınırsız ve öğrenmenin yaşam boyu olduğunu vurgulamaktır. Amerika’da mezuniyete «Commencement» yani başlangıç denilir. Diploma belki gerekli ancak asla yeterli şart değildir. Benzerlerinizden nasıl bir adım öne çıkacağınızı düşünün Özgüveniniz önemlidir..  Sınavda başarı ve zihin açıklığı, yerleştirme aşamasında iyi şanslar dilerim. Saygı ve sevgilerimle</vt:lpstr>
      <vt:lpstr>İlginiz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TANITIMI:  BİLİŞİM SİSTEMLERİ VE TEKNOLOJİLERİ</dc:title>
  <dc:creator>Administrator</dc:creator>
  <cp:lastModifiedBy>Avadis Hacinliyan</cp:lastModifiedBy>
  <cp:revision>67</cp:revision>
  <dcterms:created xsi:type="dcterms:W3CDTF">2014-10-24T09:23:59Z</dcterms:created>
  <dcterms:modified xsi:type="dcterms:W3CDTF">2020-06-11T20:51:19Z</dcterms:modified>
</cp:coreProperties>
</file>